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14" r:id="rId3"/>
    <p:sldId id="380" r:id="rId4"/>
    <p:sldId id="381" r:id="rId5"/>
    <p:sldId id="382" r:id="rId6"/>
    <p:sldId id="383" r:id="rId7"/>
    <p:sldId id="368" r:id="rId8"/>
    <p:sldId id="367" r:id="rId9"/>
    <p:sldId id="384" r:id="rId10"/>
    <p:sldId id="385" r:id="rId11"/>
    <p:sldId id="386" r:id="rId12"/>
    <p:sldId id="387" r:id="rId13"/>
    <p:sldId id="388" r:id="rId14"/>
    <p:sldId id="379" r:id="rId15"/>
    <p:sldId id="390" r:id="rId16"/>
    <p:sldId id="391" r:id="rId17"/>
    <p:sldId id="392" r:id="rId18"/>
    <p:sldId id="393" r:id="rId19"/>
    <p:sldId id="394" r:id="rId20"/>
    <p:sldId id="395" r:id="rId21"/>
    <p:sldId id="396" r:id="rId22"/>
    <p:sldId id="397" r:id="rId23"/>
    <p:sldId id="398" r:id="rId24"/>
    <p:sldId id="399" r:id="rId25"/>
    <p:sldId id="389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6600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34" autoAdjust="0"/>
    <p:restoredTop sz="94660"/>
  </p:normalViewPr>
  <p:slideViewPr>
    <p:cSldViewPr>
      <p:cViewPr>
        <p:scale>
          <a:sx n="73" d="100"/>
          <a:sy n="73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79C7749-288E-4285-9447-C9D35C23B13F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D0491A3-62E4-4969-AFA8-8B19C13EB4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584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473A3E6-18CD-4BFC-A7E4-64AE28FA1DA6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0CF73A-2745-409B-80DD-7AAE81F3A4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79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A8913-5344-41E1-8467-FF13F2175F8A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2FAAA-90FA-4DF3-AC56-8F641AB5A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82A00-0EA1-4135-AD70-D0AFFD1F1E5C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1AC3D-69FC-4CC9-8E68-5B7D971E35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F4A18-1FC7-4B1D-8A7A-29CBE3F90222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3CB8A-3F5D-4325-AD2B-765ABD249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38D7A-165E-4B81-9716-DF351AD52B42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FF4-1FDA-4E7C-AEBE-DA17694B2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10B36-F360-4D73-BDEE-CB969C0BE40F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69126-4907-41CF-89B1-A6B40A13D4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7BAC4-BE7D-4F5D-9926-FB1102E59D5E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21BDB-1BFD-45ED-8B40-127EBEF94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AD811-9D8A-4E26-A8A1-6BFB698ACE5E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D4615-1AFF-44E6-A9A2-EC6C889AD9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0C3B4-8A07-4828-8457-AADFB706447C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B732E-1AC3-4E03-B244-BD6808CB31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59422-7D54-4F63-8CB8-658CB09953F7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A5892-3420-49FB-B14B-86E605A558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75789-5B9E-495B-935E-A492FA20AEC5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FABFE-EC77-4172-BF70-61CDCF8C15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A32EB-85AC-443B-836F-5946246F94E4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E451F-C6AC-4ACB-AE30-E79E93A3F4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84000">
              <a:schemeClr val="accent3">
                <a:lumMod val="60000"/>
                <a:lumOff val="40000"/>
              </a:schemeClr>
            </a:gs>
            <a:gs pos="52000">
              <a:schemeClr val="accent4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89A945-D206-4A23-871B-9E1358BC4ADB}" type="datetimeFigureOut">
              <a:rPr lang="ru-RU"/>
              <a:pPr>
                <a:defRPr/>
              </a:pPr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EF4782-CDF3-481B-80DC-0CE86BE503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84000">
              <a:schemeClr val="accent5">
                <a:lumMod val="75000"/>
              </a:schemeClr>
            </a:gs>
            <a:gs pos="52000">
              <a:schemeClr val="accent4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118" y="332656"/>
            <a:ext cx="4396429" cy="13563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46" y="4653136"/>
            <a:ext cx="8084197" cy="12961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38300" y="2348880"/>
            <a:ext cx="7772400" cy="1470025"/>
          </a:xfrm>
        </p:spPr>
        <p:txBody>
          <a:bodyPr/>
          <a:lstStyle/>
          <a:p>
            <a:pPr eaLnBrk="1" hangingPunct="1"/>
            <a:r>
              <a:rPr lang="ru-RU" sz="4800" b="1" dirty="0" smtClean="0">
                <a:solidFill>
                  <a:schemeClr val="tx2"/>
                </a:solidFill>
              </a:rPr>
              <a:t> Упаковка и распаковка данных с помощью программ-архиваторов. </a:t>
            </a:r>
            <a:r>
              <a:rPr lang="en-US" sz="4800" b="1" dirty="0" smtClean="0">
                <a:solidFill>
                  <a:schemeClr val="tx2"/>
                </a:solidFill>
              </a:rPr>
              <a:t>WinRAR</a:t>
            </a:r>
            <a:endParaRPr lang="ru-RU" sz="48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079380" y="476672"/>
            <a:ext cx="71294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3399"/>
                </a:solidFill>
              </a:rPr>
              <a:t>Архивация данных как универсальный метод сжатия </a:t>
            </a:r>
            <a:endParaRPr lang="ru-RU" sz="3200" b="1" dirty="0">
              <a:solidFill>
                <a:srgbClr val="333399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9930" y="1553891"/>
            <a:ext cx="7128792" cy="19471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endParaRPr lang="ru-RU" sz="2800" b="1" dirty="0"/>
          </a:p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Архиваторы</a:t>
            </a:r>
            <a:r>
              <a:rPr lang="ru-RU" sz="2800" b="1" dirty="0" smtClean="0"/>
              <a:t> </a:t>
            </a:r>
            <a:r>
              <a:rPr lang="ru-RU" sz="2800" dirty="0"/>
              <a:t>– </a:t>
            </a:r>
            <a:r>
              <a:rPr lang="ru-RU" sz="2800" dirty="0" smtClean="0"/>
              <a:t>специальные программы, реализующие процесс архивации файлов и группы файлов, позволяющие создавать и распаковывать архивы.</a:t>
            </a:r>
            <a:endParaRPr lang="ru-RU" sz="2800" dirty="0"/>
          </a:p>
          <a:p>
            <a:pPr algn="just">
              <a:defRPr/>
            </a:pPr>
            <a:endParaRPr lang="ru-RU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478708" y="3770744"/>
            <a:ext cx="46693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+mn-lt"/>
              </a:rPr>
              <a:t>С помощью архиваторов можно так же просматривать содержимое архивов, контролировать их целостность, восстанавливать поврежденные архивы, устанавливать защиту. </a:t>
            </a:r>
            <a:endParaRPr lang="ru-RU" sz="2400" dirty="0">
              <a:latin typeface="+mn-lt"/>
            </a:endParaRPr>
          </a:p>
        </p:txBody>
      </p:sp>
      <p:pic>
        <p:nvPicPr>
          <p:cNvPr id="9220" name="Picture 4" descr="http://go3.imgsmail.ru/imgpreview?key=http%3A//soft.cnews.ru/i/art/175/logo_bg.jpg&amp;mb=imgdb_preview_7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045492"/>
            <a:ext cx="3683339" cy="17588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90546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079380" y="188640"/>
            <a:ext cx="71294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3399"/>
                </a:solidFill>
              </a:rPr>
              <a:t>Архивация данных как универсальный метод сжатия </a:t>
            </a:r>
            <a:endParaRPr lang="ru-RU" sz="3200" b="1" dirty="0">
              <a:solidFill>
                <a:srgbClr val="333399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286370"/>
            <a:ext cx="8640960" cy="22168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endParaRPr lang="ru-RU" sz="2800" b="1" dirty="0"/>
          </a:p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Цель упаковки файлов</a:t>
            </a:r>
            <a:r>
              <a:rPr lang="ru-RU" sz="2800" b="1" dirty="0" smtClean="0"/>
              <a:t> </a:t>
            </a:r>
            <a:r>
              <a:rPr lang="ru-RU" sz="2800" dirty="0"/>
              <a:t>– </a:t>
            </a:r>
            <a:r>
              <a:rPr lang="ru-RU" sz="2800" dirty="0" smtClean="0"/>
              <a:t>обеспечение более компактного размещения информации на диске, сокращение времени и стоимости передачи информации по каналам связи в компьютерных сетях.</a:t>
            </a:r>
            <a:endParaRPr lang="ru-RU" sz="2800" dirty="0"/>
          </a:p>
          <a:p>
            <a:pPr algn="just">
              <a:defRPr/>
            </a:pPr>
            <a:endParaRPr lang="ru-RU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3503223"/>
            <a:ext cx="540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+mn-lt"/>
              </a:rPr>
              <a:t>Кроме того, упаковка в один архивный файл группы файлов существенно упрощает их перенос с одного компьютера на другой, сокращает время копирования файлов на диски, позволяет защитить информацию от заражения компьютерными вирусами, а также от несанкционированного доступа. </a:t>
            </a:r>
            <a:endParaRPr lang="ru-RU" sz="2400" dirty="0">
              <a:latin typeface="+mn-lt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535478"/>
            <a:ext cx="3576368" cy="1494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642" y="5029829"/>
            <a:ext cx="2635762" cy="1672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21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079380" y="188640"/>
            <a:ext cx="71294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3399"/>
                </a:solidFill>
              </a:rPr>
              <a:t>Архивация данных как универсальный метод сжатия </a:t>
            </a:r>
            <a:endParaRPr lang="ru-RU" sz="3200" b="1" dirty="0">
              <a:solidFill>
                <a:srgbClr val="333399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890" y="2209593"/>
            <a:ext cx="8640960" cy="22168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endParaRPr lang="ru-RU" sz="2800" b="1" dirty="0"/>
          </a:p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Степень сжатия файлов</a:t>
            </a:r>
            <a:r>
              <a:rPr lang="ru-RU" sz="2800" b="1" dirty="0" smtClean="0"/>
              <a:t> </a:t>
            </a:r>
            <a:r>
              <a:rPr lang="ru-RU" sz="2800" dirty="0" smtClean="0"/>
              <a:t>характеризуется коэффициентом сжатия </a:t>
            </a:r>
            <a:r>
              <a:rPr lang="en-US" sz="2800" b="1" dirty="0" err="1" smtClean="0">
                <a:solidFill>
                  <a:srgbClr val="002060"/>
                </a:solidFill>
              </a:rPr>
              <a:t>K</a:t>
            </a:r>
            <a:r>
              <a:rPr lang="en-US" sz="2800" b="1" baseline="-25000" dirty="0" err="1" smtClean="0">
                <a:solidFill>
                  <a:srgbClr val="002060"/>
                </a:solidFill>
              </a:rPr>
              <a:t>c</a:t>
            </a:r>
            <a:r>
              <a:rPr lang="en-US" sz="2800" dirty="0" smtClean="0"/>
              <a:t>, </a:t>
            </a:r>
            <a:r>
              <a:rPr lang="ru-RU" sz="2800" dirty="0" smtClean="0"/>
              <a:t>определенным как отношение объема архива </a:t>
            </a:r>
            <a:r>
              <a:rPr lang="en-US" sz="2800" b="1" dirty="0" smtClean="0">
                <a:solidFill>
                  <a:srgbClr val="002060"/>
                </a:solidFill>
              </a:rPr>
              <a:t>V</a:t>
            </a:r>
            <a:r>
              <a:rPr lang="ru-RU" sz="2800" b="1" baseline="-25000" dirty="0" smtClean="0">
                <a:solidFill>
                  <a:srgbClr val="002060"/>
                </a:solidFill>
              </a:rPr>
              <a:t>с</a:t>
            </a:r>
            <a:r>
              <a:rPr lang="en-US" sz="2800" dirty="0" smtClean="0"/>
              <a:t> </a:t>
            </a:r>
            <a:r>
              <a:rPr lang="ru-RU" sz="2800" dirty="0" smtClean="0"/>
              <a:t>к объему исходного файла </a:t>
            </a:r>
            <a:r>
              <a:rPr lang="en-US" sz="2800" b="1" dirty="0" smtClean="0">
                <a:solidFill>
                  <a:srgbClr val="002060"/>
                </a:solidFill>
              </a:rPr>
              <a:t>V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0</a:t>
            </a:r>
            <a:r>
              <a:rPr lang="en-US" sz="2800" dirty="0" smtClean="0"/>
              <a:t>: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К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c</a:t>
            </a:r>
            <a:r>
              <a:rPr lang="ru-RU" sz="2800" b="1" dirty="0" smtClean="0">
                <a:solidFill>
                  <a:srgbClr val="C00000"/>
                </a:solidFill>
              </a:rPr>
              <a:t> = </a:t>
            </a:r>
            <a:r>
              <a:rPr lang="en-US" sz="2800" b="1" dirty="0" err="1" smtClean="0">
                <a:solidFill>
                  <a:srgbClr val="C00000"/>
                </a:solidFill>
              </a:rPr>
              <a:t>V</a:t>
            </a:r>
            <a:r>
              <a:rPr lang="en-US" sz="2800" b="1" baseline="-25000" dirty="0" err="1" smtClean="0">
                <a:solidFill>
                  <a:srgbClr val="C00000"/>
                </a:solidFill>
              </a:rPr>
              <a:t>c</a:t>
            </a:r>
            <a:r>
              <a:rPr lang="en-US" sz="2800" b="1" dirty="0" smtClean="0">
                <a:solidFill>
                  <a:srgbClr val="C00000"/>
                </a:solidFill>
              </a:rPr>
              <a:t> / V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0</a:t>
            </a:r>
            <a:r>
              <a:rPr lang="en-US" sz="2800" b="1" dirty="0" smtClean="0">
                <a:solidFill>
                  <a:srgbClr val="C00000"/>
                </a:solidFill>
              </a:rPr>
              <a:t> * 100%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endParaRPr lang="ru-RU" sz="2800" b="1" dirty="0">
              <a:solidFill>
                <a:srgbClr val="C00000"/>
              </a:solidFill>
            </a:endParaRPr>
          </a:p>
          <a:p>
            <a:pPr algn="just">
              <a:defRPr/>
            </a:pPr>
            <a:endParaRPr lang="ru-RU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3524" y="1378596"/>
            <a:ext cx="8573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Сжатие</a:t>
            </a:r>
            <a:r>
              <a:rPr lang="ru-RU" sz="2400" dirty="0"/>
              <a:t> информации </a:t>
            </a:r>
            <a:r>
              <a:rPr lang="ru-RU" sz="2400" b="1" dirty="0"/>
              <a:t>в</a:t>
            </a:r>
            <a:r>
              <a:rPr lang="ru-RU" sz="2400" dirty="0"/>
              <a:t> </a:t>
            </a:r>
            <a:r>
              <a:rPr lang="ru-RU" sz="2400" b="1" dirty="0"/>
              <a:t>файлах</a:t>
            </a:r>
            <a:r>
              <a:rPr lang="ru-RU" sz="2400" dirty="0"/>
              <a:t> производится за счет устранения избыточности различными </a:t>
            </a:r>
            <a:r>
              <a:rPr lang="ru-RU" sz="2400" dirty="0" smtClean="0"/>
              <a:t>способами.</a:t>
            </a:r>
            <a:endParaRPr lang="ru-RU" sz="2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890" y="4581128"/>
            <a:ext cx="85735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Данную информацию можно просмотреть в свойствах файла-архива: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Контекстное меню → Свойства → Архив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810167"/>
            <a:ext cx="6025932" cy="817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885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079380" y="188640"/>
            <a:ext cx="71294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3399"/>
                </a:solidFill>
              </a:rPr>
              <a:t>Архивация данных как универсальный метод сжатия </a:t>
            </a:r>
            <a:endParaRPr lang="ru-RU" sz="3200" b="1" dirty="0">
              <a:solidFill>
                <a:srgbClr val="333399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1117" y="2612180"/>
            <a:ext cx="8640960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endParaRPr lang="ru-RU" sz="2800" b="1" dirty="0"/>
          </a:p>
          <a:p>
            <a:pPr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Наиболее популярные архиваторы – </a:t>
            </a:r>
            <a:r>
              <a:rPr lang="en-US" sz="2800" b="1" dirty="0" smtClean="0">
                <a:solidFill>
                  <a:srgbClr val="C00000"/>
                </a:solidFill>
              </a:rPr>
              <a:t>WinRAR </a:t>
            </a:r>
            <a:r>
              <a:rPr lang="ru-RU" sz="2800" dirty="0" smtClean="0">
                <a:solidFill>
                  <a:schemeClr val="tx1"/>
                </a:solidFill>
              </a:rPr>
              <a:t>и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WinZip</a:t>
            </a:r>
            <a:endParaRPr lang="ru-RU" sz="2800" b="1" dirty="0">
              <a:solidFill>
                <a:srgbClr val="C00000"/>
              </a:solidFill>
            </a:endParaRPr>
          </a:p>
          <a:p>
            <a:pPr algn="just">
              <a:defRPr/>
            </a:pPr>
            <a:endParaRPr lang="ru-RU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3524" y="1378596"/>
            <a:ext cx="85735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Степень сжатия файлов зависит от</a:t>
            </a:r>
            <a:r>
              <a:rPr lang="ru-RU" sz="2400" b="1" dirty="0" smtClean="0"/>
              <a:t> используемой программы-архиватора, метода сжатия </a:t>
            </a:r>
            <a:r>
              <a:rPr lang="ru-RU" sz="2400" dirty="0" smtClean="0"/>
              <a:t>и</a:t>
            </a:r>
            <a:r>
              <a:rPr lang="ru-RU" sz="2400" b="1" dirty="0" smtClean="0"/>
              <a:t> типа исходного файла.</a:t>
            </a:r>
            <a:endParaRPr lang="ru-RU" sz="2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4811" y="3645024"/>
            <a:ext cx="52853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Архиватор </a:t>
            </a:r>
            <a:r>
              <a:rPr lang="en-US" sz="2400" dirty="0" smtClean="0"/>
              <a:t>WinRAR </a:t>
            </a:r>
            <a:r>
              <a:rPr lang="ru-RU" sz="2400" dirty="0" smtClean="0"/>
              <a:t>позволяет создавать как </a:t>
            </a:r>
            <a:r>
              <a:rPr lang="en-US" sz="2400" dirty="0" smtClean="0"/>
              <a:t>RAR- </a:t>
            </a:r>
            <a:r>
              <a:rPr lang="ru-RU" sz="2400" dirty="0" smtClean="0"/>
              <a:t>так и </a:t>
            </a:r>
            <a:r>
              <a:rPr lang="en-US" sz="2400" dirty="0" smtClean="0"/>
              <a:t>ZIP-</a:t>
            </a:r>
            <a:r>
              <a:rPr lang="ru-RU" sz="2400" dirty="0" smtClean="0"/>
              <a:t>архивы; используется для упаковки (распаковки) текстов и программ; архив может содержать как файлы, так и папки.</a:t>
            </a:r>
            <a:endParaRPr lang="ru-RU" sz="2400" dirty="0">
              <a:latin typeface="+mn-lt"/>
            </a:endParaRPr>
          </a:p>
        </p:txBody>
      </p:sp>
      <p:pic>
        <p:nvPicPr>
          <p:cNvPr id="13314" name="Picture 2" descr="http://go4.imgsmail.ru/imgpreview?key=http%3A//programmi-skachat.net/uploads/posts/2011-12/1322899922_winrar.png&amp;mb=imgdb_preview_7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577084"/>
            <a:ext cx="2376264" cy="2376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31673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34073" y="916286"/>
            <a:ext cx="3888432" cy="5348960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rgbClr val="C00000"/>
                </a:solidFill>
              </a:rPr>
              <a:t>Задание1: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600" dirty="0" smtClean="0"/>
              <a:t>Создайте </a:t>
            </a:r>
            <a:r>
              <a:rPr lang="ru-RU" sz="2600" dirty="0"/>
              <a:t>в </a:t>
            </a:r>
            <a:r>
              <a:rPr lang="en-US" sz="2600" dirty="0"/>
              <a:t>Microsoft Word </a:t>
            </a:r>
            <a:r>
              <a:rPr lang="ru-RU" sz="2600" dirty="0"/>
              <a:t>документ «</a:t>
            </a:r>
            <a:r>
              <a:rPr lang="ru-RU" sz="2600" b="1" dirty="0"/>
              <a:t>Структура.</a:t>
            </a:r>
            <a:r>
              <a:rPr lang="en-US" sz="2600" b="1" dirty="0"/>
              <a:t>doc</a:t>
            </a:r>
            <a:r>
              <a:rPr lang="ru-RU" sz="2600" dirty="0"/>
              <a:t>», отражающую структуру вложенности созданных на прошлом занятии папок. Сохраните данный файл в одноименной папке (</a:t>
            </a:r>
            <a:r>
              <a:rPr lang="ru-RU" sz="2600" b="1" dirty="0"/>
              <a:t>Ваша папка\Архив\Структура</a:t>
            </a:r>
            <a:r>
              <a:rPr lang="ru-RU" sz="2600" dirty="0"/>
              <a:t>)</a:t>
            </a:r>
            <a:endParaRPr lang="ru-RU" sz="2600" b="1" dirty="0" smtClean="0"/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467544" y="260648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dirty="0" smtClean="0">
                <a:solidFill>
                  <a:srgbClr val="333399"/>
                </a:solidFill>
                <a:latin typeface="Calibri" pitchFamily="34" charset="0"/>
              </a:rPr>
              <a:t>Практическая работа</a:t>
            </a:r>
            <a:endParaRPr lang="ru-RU" sz="3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237" y="1484784"/>
            <a:ext cx="5131393" cy="41430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96240" y="772270"/>
            <a:ext cx="7922303" cy="2368698"/>
          </a:xfrm>
        </p:spPr>
        <p:txBody>
          <a:bodyPr/>
          <a:lstStyle/>
          <a:p>
            <a:pPr lvl="0"/>
            <a:r>
              <a:rPr lang="ru-RU" sz="2800" b="1" dirty="0" smtClean="0">
                <a:solidFill>
                  <a:srgbClr val="C00000"/>
                </a:solidFill>
              </a:rPr>
              <a:t>Задание2: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/>
              <a:t>Сделайте скриншот созданной «Структуры» для сохранения данного документа в двух графических форматах (посредством </a:t>
            </a:r>
            <a:r>
              <a:rPr lang="en-US" sz="2800" dirty="0"/>
              <a:t>Paint</a:t>
            </a:r>
            <a:r>
              <a:rPr lang="ru-RU" sz="2800" dirty="0"/>
              <a:t>) под именами «</a:t>
            </a:r>
            <a:r>
              <a:rPr lang="ru-RU" sz="2800" b="1" dirty="0"/>
              <a:t>структура1.</a:t>
            </a:r>
            <a:r>
              <a:rPr lang="en-US" sz="2800" b="1" dirty="0"/>
              <a:t>bmp</a:t>
            </a:r>
            <a:r>
              <a:rPr lang="ru-RU" sz="2800" dirty="0"/>
              <a:t>» и «</a:t>
            </a:r>
            <a:r>
              <a:rPr lang="ru-RU" sz="2800" b="1" dirty="0"/>
              <a:t>структура2.</a:t>
            </a:r>
            <a:r>
              <a:rPr lang="en-US" sz="2800" b="1" dirty="0" err="1"/>
              <a:t>png</a:t>
            </a:r>
            <a:r>
              <a:rPr lang="ru-RU" sz="2800" dirty="0"/>
              <a:t>».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467544" y="116632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dirty="0" smtClean="0">
                <a:solidFill>
                  <a:srgbClr val="333399"/>
                </a:solidFill>
                <a:latin typeface="Calibri" pitchFamily="34" charset="0"/>
              </a:rPr>
              <a:t>Практическая работа</a:t>
            </a:r>
            <a:endParaRPr lang="ru-RU" sz="3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9" y="2924944"/>
            <a:ext cx="8103827" cy="2262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99" y="5301208"/>
            <a:ext cx="7603290" cy="1372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90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77068" y="908720"/>
            <a:ext cx="7922303" cy="2368698"/>
          </a:xfrm>
        </p:spPr>
        <p:txBody>
          <a:bodyPr/>
          <a:lstStyle/>
          <a:p>
            <a:pPr lvl="0"/>
            <a:r>
              <a:rPr lang="ru-RU" sz="2800" b="1" dirty="0" smtClean="0">
                <a:solidFill>
                  <a:srgbClr val="C00000"/>
                </a:solidFill>
              </a:rPr>
              <a:t>Задание3: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/>
              <a:t>Скопируйте в свою папку из «Моих рисунков» («Изображения») любую фотографию. Таким образом, в папке «Структура» должно находиться четыре файла: </a:t>
            </a:r>
            <a:r>
              <a:rPr lang="ru-RU" sz="2800" b="1" i="1" dirty="0"/>
              <a:t>три изображения </a:t>
            </a:r>
            <a:r>
              <a:rPr lang="ru-RU" sz="2800" i="1" dirty="0"/>
              <a:t>и </a:t>
            </a:r>
            <a:r>
              <a:rPr lang="ru-RU" sz="2800" b="1" i="1" dirty="0"/>
              <a:t>один текстовый файл</a:t>
            </a:r>
            <a:r>
              <a:rPr lang="ru-RU" sz="2800" b="1" dirty="0"/>
              <a:t>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467544" y="116632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dirty="0" smtClean="0">
                <a:solidFill>
                  <a:srgbClr val="333399"/>
                </a:solidFill>
                <a:latin typeface="Calibri" pitchFamily="34" charset="0"/>
              </a:rPr>
              <a:t>Практическая работа</a:t>
            </a:r>
            <a:endParaRPr lang="ru-RU" sz="3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0" y="3573015"/>
            <a:ext cx="8548351" cy="214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14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64096" y="772270"/>
            <a:ext cx="9036495" cy="2368698"/>
          </a:xfrm>
        </p:spPr>
        <p:txBody>
          <a:bodyPr/>
          <a:lstStyle/>
          <a:p>
            <a:pPr lvl="0"/>
            <a:r>
              <a:rPr lang="ru-RU" sz="2800" dirty="0" smtClean="0"/>
              <a:t>Запустите </a:t>
            </a:r>
            <a:r>
              <a:rPr lang="ru-RU" sz="2800" dirty="0"/>
              <a:t>программу </a:t>
            </a:r>
            <a:r>
              <a:rPr lang="en-US" sz="2800" dirty="0"/>
              <a:t>WinRAR </a:t>
            </a:r>
            <a:r>
              <a:rPr lang="ru-RU" sz="2800" dirty="0"/>
              <a:t>ОС </a:t>
            </a:r>
            <a:r>
              <a:rPr lang="en-US" sz="2800" dirty="0"/>
              <a:t>Windows</a:t>
            </a:r>
            <a:r>
              <a:rPr lang="ru-RU" sz="2800" dirty="0"/>
              <a:t>: </a:t>
            </a:r>
            <a:br>
              <a:rPr lang="ru-RU" sz="2800" dirty="0"/>
            </a:br>
            <a:r>
              <a:rPr lang="ru-RU" sz="2800" dirty="0"/>
              <a:t>Пуск → Программы → </a:t>
            </a:r>
            <a:r>
              <a:rPr lang="en-US" sz="2800" dirty="0"/>
              <a:t>WinRAR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/>
              <a:t>Ознакомьтесь с его основными элементами.</a:t>
            </a:r>
            <a:br>
              <a:rPr lang="ru-RU" sz="2800" dirty="0"/>
            </a:br>
            <a:r>
              <a:rPr lang="ru-RU" sz="2800" dirty="0"/>
              <a:t>Рассмотрите интерфейс приложения (его рабочего окна) для последующего выполнения </a:t>
            </a:r>
            <a:r>
              <a:rPr lang="ru-RU" sz="2800" dirty="0" smtClean="0"/>
              <a:t>работы</a:t>
            </a:r>
            <a:r>
              <a:rPr lang="ru-RU" sz="2800" dirty="0"/>
              <a:t>.</a:t>
            </a:r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467544" y="116632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dirty="0" smtClean="0">
                <a:solidFill>
                  <a:srgbClr val="333399"/>
                </a:solidFill>
                <a:latin typeface="Calibri" pitchFamily="34" charset="0"/>
              </a:rPr>
              <a:t>Практическая работа</a:t>
            </a:r>
            <a:endParaRPr lang="ru-RU" sz="3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475" y="3140968"/>
            <a:ext cx="6276975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982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0" y="798952"/>
            <a:ext cx="3891060" cy="5609058"/>
          </a:xfrm>
        </p:spPr>
        <p:txBody>
          <a:bodyPr/>
          <a:lstStyle/>
          <a:p>
            <a:pPr lvl="0"/>
            <a:r>
              <a:rPr lang="ru-RU" sz="2800" b="1" dirty="0" smtClean="0">
                <a:solidFill>
                  <a:srgbClr val="C00000"/>
                </a:solidFill>
              </a:rPr>
              <a:t>Задание4: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/>
              <a:t>Найдите посредством адресной строки приложения свою папку «Структура». Заархивируйте файл «структура1.</a:t>
            </a:r>
            <a:r>
              <a:rPr lang="en-US" sz="2800" dirty="0"/>
              <a:t>bmp</a:t>
            </a:r>
            <a:r>
              <a:rPr lang="ru-RU" sz="2800" dirty="0"/>
              <a:t>», используя все возможные методы </a:t>
            </a:r>
            <a:r>
              <a:rPr lang="ru-RU" sz="2800" dirty="0" smtClean="0"/>
              <a:t>сжатия.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467544" y="116632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dirty="0" smtClean="0">
                <a:solidFill>
                  <a:srgbClr val="333399"/>
                </a:solidFill>
                <a:latin typeface="Calibri" pitchFamily="34" charset="0"/>
              </a:rPr>
              <a:t>Практическая работа</a:t>
            </a:r>
            <a:endParaRPr lang="ru-RU" sz="3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48123"/>
            <a:ext cx="5179303" cy="4040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096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64096" y="772270"/>
            <a:ext cx="9036495" cy="1432594"/>
          </a:xfrm>
        </p:spPr>
        <p:txBody>
          <a:bodyPr/>
          <a:lstStyle/>
          <a:p>
            <a:r>
              <a:rPr lang="ru-RU" sz="2800" dirty="0"/>
              <a:t>В итоге Вы должны получить шесть файлов-архивов, информацию о которых нужно занести в таблицу (в тетрадях):</a:t>
            </a:r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467544" y="116632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dirty="0" smtClean="0">
                <a:solidFill>
                  <a:srgbClr val="333399"/>
                </a:solidFill>
                <a:latin typeface="Calibri" pitchFamily="34" charset="0"/>
              </a:rPr>
              <a:t>Практическая работа</a:t>
            </a:r>
            <a:endParaRPr lang="ru-RU" sz="3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58" y="2132856"/>
            <a:ext cx="8504799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44138" y="4581128"/>
            <a:ext cx="9036495" cy="1432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/>
              <a:t>Комментарий: степень </a:t>
            </a:r>
            <a:r>
              <a:rPr lang="ru-RU" sz="2800" dirty="0" smtClean="0"/>
              <a:t>сжатия* </a:t>
            </a:r>
            <a:r>
              <a:rPr lang="ru-RU" sz="2800" dirty="0"/>
              <a:t>определите посредством Калькулятора: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К</a:t>
            </a:r>
            <a:r>
              <a:rPr lang="ru-RU" sz="2800" b="1" baseline="30000" dirty="0">
                <a:solidFill>
                  <a:srgbClr val="C00000"/>
                </a:solidFill>
              </a:rPr>
              <a:t>*</a:t>
            </a:r>
            <a:r>
              <a:rPr lang="ru-RU" sz="2800" b="1" baseline="-25000" dirty="0">
                <a:solidFill>
                  <a:srgbClr val="C00000"/>
                </a:solidFill>
              </a:rPr>
              <a:t>с</a:t>
            </a:r>
            <a:r>
              <a:rPr lang="ru-RU" sz="2800" b="1" dirty="0">
                <a:solidFill>
                  <a:srgbClr val="C00000"/>
                </a:solidFill>
              </a:rPr>
              <a:t> = </a:t>
            </a:r>
            <a:r>
              <a:rPr lang="ru-RU" sz="2800" b="1" dirty="0" smtClean="0">
                <a:solidFill>
                  <a:srgbClr val="C00000"/>
                </a:solidFill>
              </a:rPr>
              <a:t>100% </a:t>
            </a:r>
            <a:r>
              <a:rPr lang="ru-RU" sz="2800" b="1" dirty="0">
                <a:solidFill>
                  <a:srgbClr val="C00000"/>
                </a:solidFill>
              </a:rPr>
              <a:t>– </a:t>
            </a:r>
            <a:r>
              <a:rPr lang="en-US" sz="2800" b="1" dirty="0">
                <a:solidFill>
                  <a:srgbClr val="C00000"/>
                </a:solidFill>
              </a:rPr>
              <a:t>V</a:t>
            </a:r>
            <a:r>
              <a:rPr lang="en-US" sz="2800" b="1" baseline="-25000" dirty="0">
                <a:solidFill>
                  <a:srgbClr val="C00000"/>
                </a:solidFill>
              </a:rPr>
              <a:t>c</a:t>
            </a:r>
            <a:r>
              <a:rPr lang="en-US" sz="2800" b="1" dirty="0">
                <a:solidFill>
                  <a:srgbClr val="C00000"/>
                </a:solidFill>
              </a:rPr>
              <a:t>/V</a:t>
            </a:r>
            <a:r>
              <a:rPr lang="en-US" sz="2800" b="1" baseline="-25000" dirty="0">
                <a:solidFill>
                  <a:srgbClr val="C00000"/>
                </a:solidFill>
              </a:rPr>
              <a:t>0</a:t>
            </a:r>
            <a:r>
              <a:rPr lang="en-US" sz="2800" b="1" dirty="0">
                <a:solidFill>
                  <a:srgbClr val="C00000"/>
                </a:solidFill>
              </a:rPr>
              <a:t>*100%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0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115616" y="620688"/>
            <a:ext cx="7129462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3399"/>
                </a:solidFill>
              </a:rPr>
              <a:t>Ответьте на вопросы:</a:t>
            </a:r>
            <a:endParaRPr lang="ru-RU" sz="3200" b="1" dirty="0">
              <a:solidFill>
                <a:srgbClr val="333399"/>
              </a:solidFill>
            </a:endParaRPr>
          </a:p>
        </p:txBody>
      </p:sp>
      <p:pic>
        <p:nvPicPr>
          <p:cNvPr id="2050" name="Picture 2" descr="http://go4.imgsmail.ru/imgpreview?key=http%3A//rudocs.exdat.com/pars_docs/tw_refs/323/322975/322975_html_25f3af99.png&amp;mb=imgdb_preview_9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519" y="3429000"/>
            <a:ext cx="3816424" cy="28581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6" name="TextBox 5"/>
          <p:cNvSpPr txBox="1"/>
          <p:nvPr/>
        </p:nvSpPr>
        <p:spPr>
          <a:xfrm>
            <a:off x="683568" y="1700808"/>
            <a:ext cx="73454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  Какие понятия являются базовыми (ключевыми) при изучении курса «Информатики и ИКТ»?</a:t>
            </a:r>
            <a:endParaRPr lang="ru-RU" sz="3600" b="1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77068" y="908720"/>
            <a:ext cx="7922303" cy="720080"/>
          </a:xfrm>
        </p:spPr>
        <p:txBody>
          <a:bodyPr/>
          <a:lstStyle/>
          <a:p>
            <a:pPr lvl="0"/>
            <a:r>
              <a:rPr lang="ru-RU" sz="2800" b="1" dirty="0" smtClean="0">
                <a:solidFill>
                  <a:srgbClr val="C00000"/>
                </a:solidFill>
              </a:rPr>
              <a:t>Задание5: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/>
              <a:t>Упакуйте в программе </a:t>
            </a:r>
            <a:r>
              <a:rPr lang="en-US" sz="2800" dirty="0"/>
              <a:t>WinRAR</a:t>
            </a:r>
            <a:r>
              <a:rPr lang="ru-RU" sz="2800" dirty="0"/>
              <a:t> файлы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467544" y="116632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dirty="0" smtClean="0">
                <a:solidFill>
                  <a:srgbClr val="333399"/>
                </a:solidFill>
                <a:latin typeface="Calibri" pitchFamily="34" charset="0"/>
              </a:rPr>
              <a:t>Практическая работа</a:t>
            </a:r>
            <a:endParaRPr lang="ru-RU" sz="3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0746" y="1700807"/>
            <a:ext cx="36069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2800" dirty="0">
                <a:latin typeface="+mn-lt"/>
              </a:rPr>
              <a:t>«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структура2.</a:t>
            </a:r>
            <a:r>
              <a:rPr lang="en-US" sz="2800" dirty="0" err="1">
                <a:solidFill>
                  <a:srgbClr val="002060"/>
                </a:solidFill>
                <a:latin typeface="+mn-lt"/>
              </a:rPr>
              <a:t>png</a:t>
            </a:r>
            <a:r>
              <a:rPr lang="ru-RU" sz="2800" dirty="0">
                <a:latin typeface="+mn-lt"/>
              </a:rPr>
              <a:t>», используя </a:t>
            </a:r>
            <a:r>
              <a:rPr lang="ru-RU" sz="2800" b="1" i="1" dirty="0">
                <a:latin typeface="+mn-lt"/>
              </a:rPr>
              <a:t>обычный</a:t>
            </a:r>
            <a:r>
              <a:rPr lang="ru-RU" sz="2800" dirty="0">
                <a:latin typeface="+mn-lt"/>
              </a:rPr>
              <a:t> метод </a:t>
            </a:r>
            <a:r>
              <a:rPr lang="ru-RU" sz="2800" dirty="0" smtClean="0">
                <a:latin typeface="+mn-lt"/>
              </a:rPr>
              <a:t>сжатия;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+mn-lt"/>
              </a:rPr>
              <a:t>фотографию</a:t>
            </a:r>
            <a:r>
              <a:rPr lang="ru-RU" sz="2800" dirty="0">
                <a:latin typeface="+mn-lt"/>
              </a:rPr>
              <a:t>, используя </a:t>
            </a:r>
            <a:r>
              <a:rPr lang="ru-RU" sz="2800" b="1" i="1" dirty="0">
                <a:latin typeface="+mn-lt"/>
              </a:rPr>
              <a:t>максимальный</a:t>
            </a:r>
            <a:r>
              <a:rPr lang="ru-RU" sz="2800" dirty="0">
                <a:latin typeface="+mn-lt"/>
              </a:rPr>
              <a:t> метод сжатия (</a:t>
            </a:r>
            <a:r>
              <a:rPr lang="ru-RU" sz="2800" b="1" dirty="0">
                <a:solidFill>
                  <a:srgbClr val="C00000"/>
                </a:solidFill>
                <a:latin typeface="+mn-lt"/>
              </a:rPr>
              <a:t>установите пароль</a:t>
            </a:r>
            <a:r>
              <a:rPr lang="ru-RU" sz="2800" dirty="0" smtClean="0">
                <a:latin typeface="+mn-lt"/>
              </a:rPr>
              <a:t>);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800" dirty="0" smtClean="0">
                <a:latin typeface="+mn-lt"/>
              </a:rPr>
              <a:t>«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структура</a:t>
            </a:r>
            <a:r>
              <a:rPr lang="en-US" sz="2800" dirty="0">
                <a:solidFill>
                  <a:srgbClr val="002060"/>
                </a:solidFill>
                <a:latin typeface="+mn-lt"/>
              </a:rPr>
              <a:t>.doc</a:t>
            </a:r>
            <a:r>
              <a:rPr lang="ru-RU" sz="2800" dirty="0">
                <a:latin typeface="+mn-lt"/>
              </a:rPr>
              <a:t>»</a:t>
            </a:r>
            <a:r>
              <a:rPr lang="ru-RU" sz="2800" b="1" dirty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(</a:t>
            </a:r>
            <a:r>
              <a:rPr lang="ru-RU" sz="2800" dirty="0">
                <a:latin typeface="+mn-lt"/>
              </a:rPr>
              <a:t>любой режим</a:t>
            </a:r>
            <a:r>
              <a:rPr lang="en-US" sz="2800" dirty="0">
                <a:latin typeface="+mn-lt"/>
              </a:rPr>
              <a:t>)</a:t>
            </a:r>
            <a:r>
              <a:rPr lang="ru-RU" sz="2800" dirty="0">
                <a:latin typeface="+mn-lt"/>
              </a:rPr>
              <a:t>.</a:t>
            </a:r>
            <a:br>
              <a:rPr lang="ru-RU" sz="2800" dirty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060848"/>
            <a:ext cx="5079055" cy="3940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63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17754" y="880481"/>
            <a:ext cx="3090638" cy="5112568"/>
          </a:xfrm>
        </p:spPr>
        <p:txBody>
          <a:bodyPr/>
          <a:lstStyle/>
          <a:p>
            <a:pPr lvl="0"/>
            <a:r>
              <a:rPr lang="ru-RU" sz="2800" b="1" dirty="0" smtClean="0">
                <a:solidFill>
                  <a:srgbClr val="C00000"/>
                </a:solidFill>
              </a:rPr>
              <a:t>Задание6: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/>
              <a:t>Распакуйте архив файла фотографии, создав при работе в Архиваторе </a:t>
            </a:r>
            <a:r>
              <a:rPr lang="ru-RU" sz="2800" b="1" i="1" dirty="0">
                <a:solidFill>
                  <a:srgbClr val="002060"/>
                </a:solidFill>
              </a:rPr>
              <a:t>новую папку</a:t>
            </a:r>
            <a:r>
              <a:rPr lang="ru-RU" sz="2800" dirty="0"/>
              <a:t>:</a:t>
            </a:r>
            <a:br>
              <a:rPr lang="ru-RU" sz="2800" dirty="0"/>
            </a:br>
            <a:r>
              <a:rPr lang="ru-RU" sz="2800" dirty="0"/>
              <a:t>Выделите архив → кнопка	</a:t>
            </a:r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467544" y="116632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dirty="0" smtClean="0">
                <a:solidFill>
                  <a:srgbClr val="333399"/>
                </a:solidFill>
                <a:latin typeface="Calibri" pitchFamily="34" charset="0"/>
              </a:rPr>
              <a:t>Практическая работа</a:t>
            </a:r>
            <a:endParaRPr lang="ru-RU" sz="3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954254"/>
            <a:ext cx="1080120" cy="870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392" y="1178921"/>
            <a:ext cx="5733058" cy="483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3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07504" y="980728"/>
            <a:ext cx="4248472" cy="5760640"/>
          </a:xfrm>
        </p:spPr>
        <p:txBody>
          <a:bodyPr/>
          <a:lstStyle/>
          <a:p>
            <a:pPr lvl="0"/>
            <a:r>
              <a:rPr lang="ru-RU" sz="2800" b="1" dirty="0" smtClean="0">
                <a:solidFill>
                  <a:srgbClr val="C00000"/>
                </a:solidFill>
              </a:rPr>
              <a:t>Задание7: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b="1" dirty="0"/>
              <a:t>Закройте программу </a:t>
            </a:r>
            <a:r>
              <a:rPr lang="en-US" sz="2800" b="1" dirty="0"/>
              <a:t>WinRAR</a:t>
            </a:r>
            <a:r>
              <a:rPr lang="ru-RU" sz="2800" b="1" dirty="0"/>
              <a:t>.</a:t>
            </a:r>
            <a:r>
              <a:rPr lang="ru-RU" sz="2800" dirty="0"/>
              <a:t> В папке «Архив» запакуйте папку «Структура»:</a:t>
            </a:r>
            <a:br>
              <a:rPr lang="ru-RU" sz="2800" dirty="0"/>
            </a:br>
            <a:r>
              <a:rPr lang="ru-RU" sz="2800" i="1" dirty="0"/>
              <a:t>Контекстное меню → Добавить в архив</a:t>
            </a:r>
            <a:br>
              <a:rPr lang="ru-RU" sz="2800" i="1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Комментарий</a:t>
            </a:r>
            <a:r>
              <a:rPr lang="ru-RU" sz="2800" dirty="0"/>
              <a:t>: все параметры установите самостоятельно; создайте архив, состоящий из томов, размером по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100 </a:t>
            </a:r>
            <a:r>
              <a:rPr lang="ru-RU" sz="2800" dirty="0"/>
              <a:t>Кб (150 Кб):</a:t>
            </a:r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467544" y="116632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dirty="0" smtClean="0">
                <a:solidFill>
                  <a:srgbClr val="333399"/>
                </a:solidFill>
                <a:latin typeface="Calibri" pitchFamily="34" charset="0"/>
              </a:rPr>
              <a:t>Практическая работа</a:t>
            </a:r>
            <a:endParaRPr lang="ru-RU" sz="3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231" y="1582149"/>
            <a:ext cx="4800600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87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07504" y="980728"/>
            <a:ext cx="4248472" cy="3888432"/>
          </a:xfrm>
        </p:spPr>
        <p:txBody>
          <a:bodyPr/>
          <a:lstStyle/>
          <a:p>
            <a:pPr lvl="0"/>
            <a:r>
              <a:rPr lang="ru-RU" sz="2800" b="1" dirty="0" smtClean="0">
                <a:solidFill>
                  <a:srgbClr val="C00000"/>
                </a:solidFill>
              </a:rPr>
              <a:t>Задание8: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/>
              <a:t>Удалите в «сложном» архиве последний том и попробуйте распаковать его:</a:t>
            </a:r>
            <a:br>
              <a:rPr lang="ru-RU" sz="2800" dirty="0"/>
            </a:br>
            <a:r>
              <a:rPr lang="ru-RU" sz="2800" i="1" dirty="0">
                <a:solidFill>
                  <a:srgbClr val="333399"/>
                </a:solidFill>
              </a:rPr>
              <a:t>Выделите один из томов архива → Контекстное меню → Извлечь в…</a:t>
            </a:r>
            <a:br>
              <a:rPr lang="ru-RU" sz="2800" i="1" dirty="0">
                <a:solidFill>
                  <a:srgbClr val="333399"/>
                </a:solidFill>
              </a:rPr>
            </a:br>
            <a:endParaRPr lang="ru-RU" sz="2800" dirty="0"/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467544" y="116632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dirty="0" smtClean="0">
                <a:solidFill>
                  <a:srgbClr val="333399"/>
                </a:solidFill>
                <a:latin typeface="Calibri" pitchFamily="34" charset="0"/>
              </a:rPr>
              <a:t>Практическая работа</a:t>
            </a:r>
            <a:endParaRPr lang="ru-RU" sz="3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344" y="1412776"/>
            <a:ext cx="4332437" cy="3626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3" y="5058870"/>
            <a:ext cx="84472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+mn-lt"/>
              </a:rPr>
              <a:t>Замечание: </a:t>
            </a:r>
            <a:r>
              <a:rPr lang="ru-RU" sz="2800" dirty="0">
                <a:latin typeface="+mn-lt"/>
              </a:rPr>
              <a:t>обратите внимание, что для распаковки архива нужны все его тома. Возвратите в архив последний том, разархивируйте его.</a:t>
            </a:r>
          </a:p>
        </p:txBody>
      </p:sp>
    </p:spTree>
    <p:extLst>
      <p:ext uri="{BB962C8B-B14F-4D97-AF65-F5344CB8AC3E}">
        <p14:creationId xmlns:p14="http://schemas.microsoft.com/office/powerpoint/2010/main" val="191693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539552" y="1491896"/>
            <a:ext cx="7992888" cy="2520280"/>
          </a:xfrm>
        </p:spPr>
        <p:txBody>
          <a:bodyPr/>
          <a:lstStyle/>
          <a:p>
            <a:pPr lvl="0"/>
            <a:r>
              <a:rPr lang="ru-RU" sz="2800" b="1" dirty="0" smtClean="0">
                <a:solidFill>
                  <a:srgbClr val="C00000"/>
                </a:solidFill>
              </a:rPr>
              <a:t>Дополнительно: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/>
              <a:t>воссоздайте в </a:t>
            </a:r>
            <a:r>
              <a:rPr lang="en-US" sz="2800" dirty="0"/>
              <a:t>Microsoft Word </a:t>
            </a:r>
            <a:r>
              <a:rPr lang="ru-RU" sz="2800" dirty="0"/>
              <a:t>таблицу «режимов сжатия» и заархивируйте ее, используя несколько методов сжатия. </a:t>
            </a:r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611560" y="807134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dirty="0" smtClean="0">
                <a:solidFill>
                  <a:srgbClr val="333399"/>
                </a:solidFill>
                <a:latin typeface="Calibri" pitchFamily="34" charset="0"/>
              </a:rPr>
              <a:t>Практическая работа</a:t>
            </a:r>
            <a:endParaRPr lang="ru-RU" sz="3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60" y="4041616"/>
            <a:ext cx="8504799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22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714375" y="1772816"/>
            <a:ext cx="7920880" cy="2664296"/>
          </a:xfrm>
        </p:spPr>
        <p:txBody>
          <a:bodyPr/>
          <a:lstStyle/>
          <a:p>
            <a:pPr algn="l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Учебник Информатика и ИКТ. Практикум. </a:t>
            </a:r>
            <a:br>
              <a:rPr lang="ru-RU" sz="2800" dirty="0" smtClean="0"/>
            </a:br>
            <a:r>
              <a:rPr lang="ru-RU" sz="2800" dirty="0" smtClean="0"/>
              <a:t>Н.Д. </a:t>
            </a:r>
            <a:r>
              <a:rPr lang="ru-RU" sz="2800" dirty="0" err="1" smtClean="0"/>
              <a:t>Угринович</a:t>
            </a:r>
            <a:r>
              <a:rPr lang="ru-RU" sz="2800" dirty="0" smtClean="0"/>
              <a:t>. </a:t>
            </a:r>
            <a:br>
              <a:rPr lang="ru-RU" sz="2800" dirty="0" smtClean="0"/>
            </a:br>
            <a:r>
              <a:rPr lang="ru-RU" sz="2800" dirty="0" smtClean="0"/>
              <a:t>стр. 22 – конспект </a:t>
            </a:r>
            <a:r>
              <a:rPr lang="ru-RU" sz="2800" dirty="0" err="1" smtClean="0"/>
              <a:t>подтемы</a:t>
            </a:r>
            <a:r>
              <a:rPr lang="ru-RU" sz="2800" dirty="0" smtClean="0"/>
              <a:t> «Алгоритмы и методы архивации».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Реферат </a:t>
            </a:r>
            <a:r>
              <a:rPr lang="ru-RU" sz="2800" b="1" dirty="0" smtClean="0"/>
              <a:t>«Стандартные приложения </a:t>
            </a:r>
            <a:r>
              <a:rPr lang="en-US" sz="2800" b="1" dirty="0" smtClean="0"/>
              <a:t>Windows</a:t>
            </a:r>
            <a:r>
              <a:rPr lang="ru-RU" sz="2800" b="1" dirty="0" smtClean="0"/>
              <a:t>»</a:t>
            </a:r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714375" y="412750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dirty="0" smtClean="0">
                <a:solidFill>
                  <a:srgbClr val="333399"/>
                </a:solidFill>
                <a:latin typeface="Calibri" pitchFamily="34" charset="0"/>
              </a:rPr>
              <a:t>Домашнее задание</a:t>
            </a:r>
            <a:endParaRPr lang="ru-RU" sz="3200" b="1" dirty="0">
              <a:solidFill>
                <a:srgbClr val="3333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4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115616" y="620688"/>
            <a:ext cx="7129462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3399"/>
                </a:solidFill>
              </a:rPr>
              <a:t>Ответьте на вопросы:</a:t>
            </a:r>
            <a:endParaRPr lang="ru-RU" sz="3200" b="1" dirty="0">
              <a:solidFill>
                <a:srgbClr val="3333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4348" y="1916832"/>
            <a:ext cx="47525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 Что такое информационные процессы? Опишите виды информационных процессов.</a:t>
            </a:r>
            <a:endParaRPr lang="ru-RU" sz="36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2" name="Picture 2" descr="http://go2.imgsmail.ru/imgpreview?key=http%3A//dpk-info.ucoz.ru/_pu/0/61092.jpg&amp;mb=imgdb_preview_9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687274"/>
            <a:ext cx="3295469" cy="42504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85391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115616" y="620688"/>
            <a:ext cx="7129462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3399"/>
                </a:solidFill>
              </a:rPr>
              <a:t>Ответьте на вопросы:</a:t>
            </a:r>
            <a:endParaRPr lang="ru-RU" sz="3200" b="1" dirty="0">
              <a:solidFill>
                <a:srgbClr val="3333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611680"/>
            <a:ext cx="52565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 При хранении информации на носителе информации необходимо оптимально (экономно) использовать дисковое пространство, как это сделать?</a:t>
            </a:r>
            <a:endParaRPr lang="ru-RU" sz="36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098" name="Picture 2" descr="http://go2.imgsmail.ru/imgpreview?key=http%3A//go2load.com/uploads/posts/2011-04/1302416926_25-8.jpg&amp;mb=imgdb_preview_7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739" y="2308785"/>
            <a:ext cx="3068803" cy="257610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56972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115616" y="620688"/>
            <a:ext cx="7129462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3399"/>
                </a:solidFill>
              </a:rPr>
              <a:t>Ответьте на вопросы:</a:t>
            </a:r>
            <a:endParaRPr lang="ru-RU" sz="3200" b="1" dirty="0">
              <a:solidFill>
                <a:srgbClr val="333399"/>
              </a:solidFill>
            </a:endParaRPr>
          </a:p>
        </p:txBody>
      </p:sp>
      <p:pic>
        <p:nvPicPr>
          <p:cNvPr id="5122" name="Picture 2" descr="http://go3.imgsmail.ru/imgpreview?key=http%3A//www.sngb.ru/userfiles/Image/news/2013/04/sngb-internet.png&amp;mb=imgdb_preview_15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347" y="2492896"/>
            <a:ext cx="3761643" cy="28050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6" name="TextBox 5"/>
          <p:cNvSpPr txBox="1"/>
          <p:nvPr/>
        </p:nvSpPr>
        <p:spPr>
          <a:xfrm>
            <a:off x="251520" y="1916832"/>
            <a:ext cx="52565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 При сэкономить время (и стоимость) передачи данных больших объемов через Интернет?</a:t>
            </a:r>
            <a:endParaRPr lang="ru-RU" sz="36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437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115616" y="620688"/>
            <a:ext cx="7129462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3399"/>
                </a:solidFill>
              </a:rPr>
              <a:t>Ответьте на вопросы:</a:t>
            </a:r>
            <a:endParaRPr lang="ru-RU" sz="3200" b="1" dirty="0">
              <a:solidFill>
                <a:srgbClr val="333399"/>
              </a:solidFill>
            </a:endParaRPr>
          </a:p>
        </p:txBody>
      </p:sp>
      <p:pic>
        <p:nvPicPr>
          <p:cNvPr id="6146" name="Picture 2" descr="http://go2.imgsmail.ru/imgpreview?key=http%3A//habrastorage.org/storage1/cc5a0fbb/e1e793d1/a89296be/88aa5ffc.jpg&amp;mb=imgdb_preview_2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852465"/>
            <a:ext cx="3375072" cy="363738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6" name="TextBox 5"/>
          <p:cNvSpPr txBox="1"/>
          <p:nvPr/>
        </p:nvSpPr>
        <p:spPr>
          <a:xfrm>
            <a:off x="252696" y="2276872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 Существуют различные методы сжатия данных. Какие Вы знаете?</a:t>
            </a:r>
            <a:endParaRPr lang="ru-RU" sz="36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466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115616" y="548680"/>
            <a:ext cx="71294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 smtClean="0">
                <a:solidFill>
                  <a:srgbClr val="333399"/>
                </a:solidFill>
              </a:rPr>
              <a:t>Методы сжатия данных:</a:t>
            </a:r>
            <a:endParaRPr lang="ru-RU" sz="4000" b="1" dirty="0">
              <a:solidFill>
                <a:srgbClr val="3333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700808"/>
            <a:ext cx="62646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С потерей информации </a:t>
            </a:r>
            <a:r>
              <a:rPr lang="ru-RU" sz="3200" dirty="0" smtClean="0">
                <a:latin typeface="+mn-lt"/>
              </a:rPr>
              <a:t>(видео – </a:t>
            </a:r>
            <a:r>
              <a:rPr lang="en-US" sz="3200" b="1" dirty="0" smtClean="0">
                <a:solidFill>
                  <a:srgbClr val="002060"/>
                </a:solidFill>
                <a:latin typeface="+mn-lt"/>
              </a:rPr>
              <a:t>MPG</a:t>
            </a:r>
            <a:r>
              <a:rPr lang="ru-RU" sz="3200" dirty="0">
                <a:latin typeface="+mn-lt"/>
              </a:rPr>
              <a:t>;</a:t>
            </a:r>
            <a:r>
              <a:rPr lang="ru-RU" sz="3200" dirty="0" smtClean="0">
                <a:latin typeface="+mn-lt"/>
              </a:rPr>
              <a:t> музыка, звукозапись – </a:t>
            </a:r>
            <a:r>
              <a:rPr lang="en-US" sz="3200" b="1" dirty="0" smtClean="0">
                <a:solidFill>
                  <a:srgbClr val="002060"/>
                </a:solidFill>
                <a:latin typeface="+mn-lt"/>
              </a:rPr>
              <a:t>MP3</a:t>
            </a:r>
            <a:r>
              <a:rPr lang="ru-RU" sz="3200" dirty="0" smtClean="0">
                <a:latin typeface="+mn-lt"/>
              </a:rPr>
              <a:t>; рисунки - </a:t>
            </a:r>
            <a:r>
              <a:rPr lang="en-US" sz="3200" b="1" dirty="0" smtClean="0">
                <a:solidFill>
                  <a:srgbClr val="002060"/>
                </a:solidFill>
                <a:latin typeface="+mn-lt"/>
              </a:rPr>
              <a:t>JPG</a:t>
            </a:r>
            <a:r>
              <a:rPr lang="ru-RU" sz="3200" dirty="0" smtClean="0">
                <a:latin typeface="+mn-lt"/>
              </a:rPr>
              <a:t>)</a:t>
            </a:r>
            <a:r>
              <a:rPr lang="en-US" sz="3200" dirty="0" smtClean="0">
                <a:latin typeface="+mn-lt"/>
              </a:rPr>
              <a:t>;</a:t>
            </a:r>
          </a:p>
          <a:p>
            <a:endParaRPr lang="en-US" sz="3200" dirty="0" smtClean="0">
              <a:latin typeface="+mn-lt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Обратимый</a:t>
            </a:r>
            <a:r>
              <a:rPr lang="ru-RU" sz="3200" dirty="0" smtClean="0">
                <a:latin typeface="+mn-lt"/>
              </a:rPr>
              <a:t> (рисунки – </a:t>
            </a:r>
            <a:r>
              <a:rPr lang="en-US" sz="3200" b="1" dirty="0" smtClean="0">
                <a:solidFill>
                  <a:srgbClr val="002060"/>
                </a:solidFill>
                <a:latin typeface="+mn-lt"/>
              </a:rPr>
              <a:t>GIF, TIF</a:t>
            </a:r>
            <a:r>
              <a:rPr lang="en-US" sz="3200" dirty="0" smtClean="0">
                <a:latin typeface="+mn-lt"/>
              </a:rPr>
              <a:t>; </a:t>
            </a:r>
            <a:r>
              <a:rPr lang="ru-RU" sz="3200" dirty="0" smtClean="0">
                <a:latin typeface="+mn-lt"/>
              </a:rPr>
              <a:t>видео – </a:t>
            </a:r>
            <a:r>
              <a:rPr lang="en-US" sz="3200" b="1" dirty="0" smtClean="0">
                <a:solidFill>
                  <a:srgbClr val="002060"/>
                </a:solidFill>
                <a:latin typeface="+mn-lt"/>
              </a:rPr>
              <a:t>AVI</a:t>
            </a:r>
            <a:r>
              <a:rPr lang="ru-RU" sz="3200" b="1" dirty="0" smtClean="0">
                <a:solidFill>
                  <a:srgbClr val="002060"/>
                </a:solidFill>
                <a:latin typeface="+mn-lt"/>
              </a:rPr>
              <a:t>; </a:t>
            </a:r>
            <a:r>
              <a:rPr lang="ru-RU" sz="3200" dirty="0" smtClean="0">
                <a:latin typeface="+mn-lt"/>
              </a:rPr>
              <a:t>для всех типов</a:t>
            </a:r>
            <a:r>
              <a:rPr lang="ru-RU" sz="3200" b="1" dirty="0" smtClean="0">
                <a:solidFill>
                  <a:srgbClr val="002060"/>
                </a:solidFill>
                <a:latin typeface="+mn-lt"/>
              </a:rPr>
              <a:t> - архивация</a:t>
            </a:r>
            <a:r>
              <a:rPr lang="ru-RU" sz="3200" dirty="0" smtClean="0">
                <a:latin typeface="+mn-lt"/>
              </a:rPr>
              <a:t>)</a:t>
            </a:r>
            <a:r>
              <a:rPr lang="en-US" sz="3200" dirty="0">
                <a:latin typeface="+mn-lt"/>
              </a:rPr>
              <a:t>.</a:t>
            </a:r>
            <a:endParaRPr lang="ru-RU" sz="3200" dirty="0">
              <a:latin typeface="+mn-lt"/>
            </a:endParaRPr>
          </a:p>
        </p:txBody>
      </p:sp>
      <p:pic>
        <p:nvPicPr>
          <p:cNvPr id="7170" name="Picture 2" descr="http://go1.imgsmail.ru/imgpreview?key=http%3A//freemarket.kiev.ua/images_goods/Philips/Philips-SA5125-97.jpg&amp;mb=imgdb_preview_10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556792"/>
            <a:ext cx="1676400" cy="21717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079380" y="476672"/>
            <a:ext cx="71294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3399"/>
                </a:solidFill>
              </a:rPr>
              <a:t>Архивация данных как универсальный метод сжатия </a:t>
            </a:r>
            <a:endParaRPr lang="ru-RU" sz="3200" b="1" dirty="0">
              <a:solidFill>
                <a:srgbClr val="333399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669972"/>
            <a:ext cx="7128792" cy="26487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endParaRPr lang="ru-RU" sz="2800" b="1" dirty="0"/>
          </a:p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Архивация</a:t>
            </a:r>
            <a:r>
              <a:rPr lang="ru-RU" sz="2800" b="1" dirty="0" smtClean="0"/>
              <a:t> </a:t>
            </a:r>
            <a:r>
              <a:rPr lang="ru-RU" sz="2800" dirty="0"/>
              <a:t>– </a:t>
            </a:r>
            <a:r>
              <a:rPr lang="ru-RU" sz="2800" dirty="0" smtClean="0"/>
              <a:t>упаковка (компрессия) файлов с целью уменьшения объема данных, предназначенных для хранения и передачи по каналам связи.</a:t>
            </a:r>
            <a:endParaRPr lang="ru-RU" sz="2800" dirty="0"/>
          </a:p>
          <a:p>
            <a:pPr algn="just">
              <a:defRPr/>
            </a:pPr>
            <a:endParaRPr lang="ru-RU" sz="2800" dirty="0"/>
          </a:p>
        </p:txBody>
      </p:sp>
      <p:pic>
        <p:nvPicPr>
          <p:cNvPr id="8194" name="Picture 2" descr="http://go4.imgsmail.ru/imgpreview?key=http%3A//anisim.org/wp-content/uploads/04-05-greseli-trecut.jpg&amp;mb=imgdb_preview_7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89040"/>
            <a:ext cx="3312368" cy="25058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079380" y="476672"/>
            <a:ext cx="71294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3399"/>
                </a:solidFill>
              </a:rPr>
              <a:t>Архивация данных как универсальный метод сжатия </a:t>
            </a:r>
            <a:endParaRPr lang="ru-RU" sz="3200" b="1" dirty="0">
              <a:solidFill>
                <a:srgbClr val="333399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2099" y="2024435"/>
            <a:ext cx="4176712" cy="5032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/>
              <a:t>Файлы и папки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3145019"/>
            <a:ext cx="2376264" cy="5032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/>
              <a:t>обработка 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08399" y="3145019"/>
            <a:ext cx="2124112" cy="5032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/>
              <a:t>передача 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98236" y="3088748"/>
            <a:ext cx="2124674" cy="5032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/>
              <a:t>хранение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212558" y="4557147"/>
            <a:ext cx="3063940" cy="9982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srgbClr val="333399"/>
                </a:solidFill>
              </a:rPr>
              <a:t>Файловые менеджеры </a:t>
            </a:r>
            <a:endParaRPr lang="ru-RU" sz="3200" b="1" dirty="0">
              <a:solidFill>
                <a:srgbClr val="333399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04256" y="5959109"/>
            <a:ext cx="2376264" cy="5032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Проводник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  <p:cxnSp>
        <p:nvCxnSpPr>
          <p:cNvPr id="3" name="Прямая со стрелкой 2"/>
          <p:cNvCxnSpPr>
            <a:stCxn id="5" idx="2"/>
          </p:cNvCxnSpPr>
          <p:nvPr/>
        </p:nvCxnSpPr>
        <p:spPr>
          <a:xfrm flipH="1">
            <a:off x="1691433" y="2527673"/>
            <a:ext cx="2879022" cy="5610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7" idx="0"/>
          </p:cNvCxnSpPr>
          <p:nvPr/>
        </p:nvCxnSpPr>
        <p:spPr>
          <a:xfrm>
            <a:off x="4570455" y="2576271"/>
            <a:ext cx="0" cy="5687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2"/>
          </p:cNvCxnSpPr>
          <p:nvPr/>
        </p:nvCxnSpPr>
        <p:spPr>
          <a:xfrm>
            <a:off x="4570455" y="2527673"/>
            <a:ext cx="2622636" cy="53730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40" idx="1"/>
          </p:cNvCxnSpPr>
          <p:nvPr/>
        </p:nvCxnSpPr>
        <p:spPr>
          <a:xfrm>
            <a:off x="1926178" y="3663249"/>
            <a:ext cx="1533113" cy="604186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4521348" y="3610957"/>
            <a:ext cx="1" cy="404859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5972441" y="3582749"/>
            <a:ext cx="1380298" cy="433067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692388" y="5555350"/>
            <a:ext cx="0" cy="4620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6084662" y="4732002"/>
            <a:ext cx="2376264" cy="5032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?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7193091" y="5266019"/>
            <a:ext cx="0" cy="6930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5972441" y="5959109"/>
            <a:ext cx="2376264" cy="5032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?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 flipH="1">
            <a:off x="2159157" y="4385802"/>
            <a:ext cx="2038478" cy="2553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4901871" y="4385802"/>
            <a:ext cx="2811776" cy="34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3459291" y="4015816"/>
            <a:ext cx="2422482" cy="5032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srgbClr val="333399"/>
                </a:solidFill>
              </a:rPr>
              <a:t>программы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070712" y="4222630"/>
            <a:ext cx="2017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архивация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2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554</Words>
  <Application>Microsoft Office PowerPoint</Application>
  <PresentationFormat>Экран (4:3)</PresentationFormat>
  <Paragraphs>79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 Упаковка и распаковка данных с помощью программ-архиваторов. WinRAR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Задание1:  Создайте в Microsoft Word документ «Структура.doc», отражающую структуру вложенности созданных на прошлом занятии папок. Сохраните данный файл в одноименной папке (Ваша папка\Архив\Структура)</vt:lpstr>
      <vt:lpstr>Задание2:  Сделайте скриншот созданной «Структуры» для сохранения данного документа в двух графических форматах (посредством Paint) под именами «структура1.bmp» и «структура2.png». </vt:lpstr>
      <vt:lpstr>Задание3:  Скопируйте в свою папку из «Моих рисунков» («Изображения») любую фотографию. Таким образом, в папке «Структура» должно находиться четыре файла: три изображения и один текстовый файл. </vt:lpstr>
      <vt:lpstr>Запустите программу WinRAR ОС Windows:  Пуск → Программы → WinRAR. Ознакомьтесь с его основными элементами. Рассмотрите интерфейс приложения (его рабочего окна) для последующего выполнения работы.</vt:lpstr>
      <vt:lpstr>Задание4:  Найдите посредством адресной строки приложения свою папку «Структура». Заархивируйте файл «структура1.bmp», используя все возможные методы сжатия. </vt:lpstr>
      <vt:lpstr>В итоге Вы должны получить шесть файлов-архивов, информацию о которых нужно занести в таблицу (в тетрадях):</vt:lpstr>
      <vt:lpstr>Задание5:  Упакуйте в программе WinRAR файлы:</vt:lpstr>
      <vt:lpstr>Задание6:  Распакуйте архив файла фотографии, создав при работе в Архиваторе новую папку: Выделите архив → кнопка </vt:lpstr>
      <vt:lpstr>Задание7:  Закройте программу WinRAR. В папке «Архив» запакуйте папку «Структура»: Контекстное меню → Добавить в архив  Комментарий: все параметры установите самостоятельно; создайте архив, состоящий из томов, размером по  100 Кб (150 Кб):</vt:lpstr>
      <vt:lpstr>Задание8:  Удалите в «сложном» архиве последний том и попробуйте распаковать его: Выделите один из томов архива → Контекстное меню → Извлечь в… </vt:lpstr>
      <vt:lpstr>Дополнительно:  воссоздайте в Microsoft Word таблицу «режимов сжатия» и заархивируйте ее, используя несколько методов сжатия. </vt:lpstr>
      <vt:lpstr> Учебник Информатика и ИКТ. Практикум.  Н.Д. Угринович.  стр. 22 – конспект подтемы «Алгоритмы и методы архивации».   Реферат «Стандартные приложения Windows»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графика. Виды компьютерной графики. Графические редакторы.</dc:title>
  <dc:creator>Admin</dc:creator>
  <cp:lastModifiedBy>Владимир</cp:lastModifiedBy>
  <cp:revision>290</cp:revision>
  <dcterms:created xsi:type="dcterms:W3CDTF">2013-09-09T14:18:37Z</dcterms:created>
  <dcterms:modified xsi:type="dcterms:W3CDTF">2020-03-08T10:40:33Z</dcterms:modified>
</cp:coreProperties>
</file>