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2" r:id="rId7"/>
    <p:sldId id="260" r:id="rId8"/>
    <p:sldId id="261" r:id="rId9"/>
    <p:sldId id="263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42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B66-6240-41CE-A282-9E4C88C58A0E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2E90-3D07-492C-8487-8570620869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72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B66-6240-41CE-A282-9E4C88C58A0E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2E90-3D07-492C-8487-8570620869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6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B66-6240-41CE-A282-9E4C88C58A0E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2E90-3D07-492C-8487-8570620869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44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B66-6240-41CE-A282-9E4C88C58A0E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2E90-3D07-492C-8487-8570620869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703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B66-6240-41CE-A282-9E4C88C58A0E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2E90-3D07-492C-8487-8570620869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80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B66-6240-41CE-A282-9E4C88C58A0E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2E90-3D07-492C-8487-8570620869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572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B66-6240-41CE-A282-9E4C88C58A0E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2E90-3D07-492C-8487-8570620869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541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B66-6240-41CE-A282-9E4C88C58A0E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2E90-3D07-492C-8487-8570620869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181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B66-6240-41CE-A282-9E4C88C58A0E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2E90-3D07-492C-8487-8570620869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91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B66-6240-41CE-A282-9E4C88C58A0E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2E90-3D07-492C-8487-8570620869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293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B66-6240-41CE-A282-9E4C88C58A0E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2E90-3D07-492C-8487-8570620869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316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3DB66-6240-41CE-A282-9E4C88C58A0E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C2E90-3D07-492C-8487-8570620869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16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78925" y="365126"/>
            <a:ext cx="5650174" cy="132556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Государственное бюджетное профессиональное образовательное учреждение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 «</a:t>
            </a:r>
            <a:r>
              <a:rPr lang="ru-RU" sz="2000" b="1" dirty="0" err="1">
                <a:solidFill>
                  <a:srgbClr val="002060"/>
                </a:solidFill>
              </a:rPr>
              <a:t>Кулебакский</a:t>
            </a:r>
            <a:r>
              <a:rPr lang="ru-RU" sz="2000" b="1" dirty="0">
                <a:solidFill>
                  <a:srgbClr val="002060"/>
                </a:solidFill>
              </a:rPr>
              <a:t> металлургический колледж»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5400" b="1" dirty="0">
                <a:solidFill>
                  <a:srgbClr val="002060"/>
                </a:solidFill>
              </a:rPr>
              <a:t>Блюда из жареной рыбы с гарниром</a:t>
            </a:r>
          </a:p>
          <a:p>
            <a:pPr marL="0" indent="0" algn="r">
              <a:buNone/>
            </a:pPr>
            <a:endParaRPr lang="ru-RU" sz="1500" dirty="0"/>
          </a:p>
          <a:p>
            <a:pPr marL="0" indent="0" algn="r">
              <a:buNone/>
            </a:pPr>
            <a:endParaRPr lang="ru-RU" sz="1500" dirty="0"/>
          </a:p>
          <a:p>
            <a:pPr marL="0" indent="0" algn="r">
              <a:buNone/>
            </a:pPr>
            <a:endParaRPr lang="ru-RU" sz="1500" dirty="0" smtClean="0">
              <a:solidFill>
                <a:srgbClr val="002060"/>
              </a:solidFill>
            </a:endParaRPr>
          </a:p>
          <a:p>
            <a:pPr marL="0" indent="0" algn="r">
              <a:buNone/>
            </a:pPr>
            <a:endParaRPr lang="ru-RU" sz="1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42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6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rgbClr val="002060"/>
                </a:solidFill>
              </a:rPr>
              <a:t>Оборудование, инструменты и приспособления</a:t>
            </a:r>
            <a:endParaRPr lang="ru-RU" sz="4000" b="1" u="sng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64" y="1458676"/>
            <a:ext cx="2483040" cy="2033479"/>
          </a:xfrm>
        </p:spPr>
      </p:pic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Производственные столы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Разделочные доски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Сковороды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Ножи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476603"/>
            <a:ext cx="2675529" cy="22172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310" y="4258102"/>
            <a:ext cx="2784894" cy="24357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08" y="3492154"/>
            <a:ext cx="2410320" cy="213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2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6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rgbClr val="002060"/>
                </a:solidFill>
              </a:rPr>
              <a:t>Техника безопасности</a:t>
            </a:r>
            <a:endParaRPr lang="ru-RU" sz="4000" b="1" u="sng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3" y="2563376"/>
            <a:ext cx="4314228" cy="323769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49171" y="1591981"/>
            <a:ext cx="4558351" cy="5081776"/>
          </a:xfrm>
        </p:spPr>
        <p:txBody>
          <a:bodyPr>
            <a:noAutofit/>
          </a:bodyPr>
          <a:lstStyle/>
          <a:p>
            <a:pPr>
              <a:buFont typeface="Calibri" panose="020F0502020204030204" pitchFamily="34" charset="0"/>
              <a:buChar char="◊"/>
            </a:pPr>
            <a:r>
              <a:rPr lang="ru-RU" sz="2000" dirty="0" smtClean="0">
                <a:solidFill>
                  <a:srgbClr val="002060"/>
                </a:solidFill>
              </a:rPr>
              <a:t>Электрооборудование должно быть заземлено;</a:t>
            </a:r>
          </a:p>
          <a:p>
            <a:pPr>
              <a:buFont typeface="Calibri" panose="020F0502020204030204" pitchFamily="34" charset="0"/>
              <a:buChar char="◊"/>
            </a:pPr>
            <a:r>
              <a:rPr lang="ru-RU" sz="2000" dirty="0" smtClean="0">
                <a:solidFill>
                  <a:srgbClr val="002060"/>
                </a:solidFill>
              </a:rPr>
              <a:t>Изучить правила эксплуатации оборудования;</a:t>
            </a:r>
          </a:p>
          <a:p>
            <a:pPr>
              <a:buFont typeface="Calibri" panose="020F0502020204030204" pitchFamily="34" charset="0"/>
              <a:buChar char="◊"/>
            </a:pPr>
            <a:r>
              <a:rPr lang="ru-RU" sz="2000" dirty="0" smtClean="0">
                <a:solidFill>
                  <a:srgbClr val="002060"/>
                </a:solidFill>
              </a:rPr>
              <a:t>Следить за санитарным состоянием цеха и каждого рабочего места;</a:t>
            </a:r>
          </a:p>
          <a:p>
            <a:pPr>
              <a:buFont typeface="Calibri" panose="020F0502020204030204" pitchFamily="34" charset="0"/>
              <a:buChar char="◊"/>
            </a:pPr>
            <a:r>
              <a:rPr lang="ru-RU" sz="2000" dirty="0" smtClean="0">
                <a:solidFill>
                  <a:srgbClr val="002060"/>
                </a:solidFill>
              </a:rPr>
              <a:t>При работе с </a:t>
            </a:r>
            <a:r>
              <a:rPr lang="ru-RU" sz="2000" dirty="0" err="1" smtClean="0">
                <a:solidFill>
                  <a:srgbClr val="002060"/>
                </a:solidFill>
              </a:rPr>
              <a:t>наплитной</a:t>
            </a:r>
            <a:r>
              <a:rPr lang="ru-RU" sz="2000" dirty="0" smtClean="0">
                <a:solidFill>
                  <a:srgbClr val="002060"/>
                </a:solidFill>
              </a:rPr>
              <a:t> посудой , посуду берут с помощью прихваток или полотенец;</a:t>
            </a:r>
          </a:p>
          <a:p>
            <a:pPr>
              <a:buFont typeface="Calibri" panose="020F0502020204030204" pitchFamily="34" charset="0"/>
              <a:buChar char="◊"/>
            </a:pPr>
            <a:r>
              <a:rPr lang="ru-RU" sz="2000" dirty="0" smtClean="0">
                <a:solidFill>
                  <a:srgbClr val="002060"/>
                </a:solidFill>
              </a:rPr>
              <a:t>Крышки у </a:t>
            </a:r>
            <a:r>
              <a:rPr lang="ru-RU" sz="2000" dirty="0" err="1" smtClean="0">
                <a:solidFill>
                  <a:srgbClr val="002060"/>
                </a:solidFill>
              </a:rPr>
              <a:t>наплитных</a:t>
            </a:r>
            <a:r>
              <a:rPr lang="ru-RU" sz="2000" dirty="0" smtClean="0">
                <a:solidFill>
                  <a:srgbClr val="002060"/>
                </a:solidFill>
              </a:rPr>
              <a:t> котлов во время варки необходимо открывать движением на себя;</a:t>
            </a:r>
          </a:p>
          <a:p>
            <a:pPr>
              <a:buFont typeface="Calibri" panose="020F0502020204030204" pitchFamily="34" charset="0"/>
              <a:buChar char="◊"/>
            </a:pPr>
            <a:r>
              <a:rPr lang="ru-RU" sz="2000" dirty="0" smtClean="0">
                <a:solidFill>
                  <a:srgbClr val="002060"/>
                </a:solidFill>
              </a:rPr>
              <a:t>П/ф для жарки укладываем на сковороду движением от себя;</a:t>
            </a:r>
          </a:p>
          <a:p>
            <a:pPr>
              <a:buFont typeface="Calibri" panose="020F0502020204030204" pitchFamily="34" charset="0"/>
              <a:buChar char="◊"/>
            </a:pPr>
            <a:r>
              <a:rPr lang="ru-RU" sz="2000" dirty="0" smtClean="0">
                <a:solidFill>
                  <a:srgbClr val="002060"/>
                </a:solidFill>
              </a:rPr>
              <a:t>Обязательно должна быть аптечка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8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651" y="1485558"/>
            <a:ext cx="5190698" cy="5190698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46960" y="0"/>
            <a:ext cx="8250080" cy="4520774"/>
          </a:xfrm>
        </p:spPr>
        <p:txBody>
          <a:bodyPr>
            <a:prstTxWarp prst="textArchUpPour">
              <a:avLst/>
            </a:prstTxWarp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Спасибо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за внимание!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3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rgbClr val="002060"/>
                </a:solidFill>
              </a:rPr>
              <a:t>Введение</a:t>
            </a:r>
            <a:endParaRPr lang="ru-RU" sz="4000" b="1" u="sng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39736" y="1296536"/>
            <a:ext cx="4475613" cy="5561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Повар – это человек, который занимается приготовлением пищи в заведениях общественного питания. Но эти слова не могут полностью охарактеризовать поварскую профессию. Повар – это волшебник, который из самых простых продуктов может приготовить настоящий шедевр.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90213"/>
            <a:ext cx="2913913" cy="43741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6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8" y="2572435"/>
            <a:ext cx="4245094" cy="257157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42985" y="365126"/>
            <a:ext cx="4537241" cy="6376868"/>
          </a:xfrm>
        </p:spPr>
        <p:txBody>
          <a:bodyPr>
            <a:noAutofit/>
          </a:bodyPr>
          <a:lstStyle/>
          <a:p>
            <a:r>
              <a:rPr lang="ru-RU" sz="2000" i="1" dirty="0">
                <a:solidFill>
                  <a:srgbClr val="002060"/>
                </a:solidFill>
              </a:rPr>
              <a:t>Горячие рыбные блюда занимают значительное место в ассортименте блюд, используемых в питании. В рыбных блюдах много белков, которые усваиваются легче, чем белки мяса. Мышечная ткань рыбы по сравнению с мясом мягче и нежнее, так как коллаген в соединительно­тканных прослойках рыб менее устойчив к нагреванию и быстрее переходит в глютин.</a:t>
            </a:r>
          </a:p>
          <a:p>
            <a:r>
              <a:rPr lang="ru-RU" sz="2000" i="1" dirty="0">
                <a:solidFill>
                  <a:srgbClr val="002060"/>
                </a:solidFill>
              </a:rPr>
              <a:t> В зависимости от взятых видов рыб, блюда из них содержат </a:t>
            </a:r>
            <a:r>
              <a:rPr lang="ru-RU" sz="2000" i="1" dirty="0" smtClean="0">
                <a:solidFill>
                  <a:srgbClr val="002060"/>
                </a:solidFill>
              </a:rPr>
              <a:t>различное </a:t>
            </a:r>
            <a:r>
              <a:rPr lang="ru-RU" sz="2000" i="1" dirty="0">
                <a:solidFill>
                  <a:srgbClr val="002060"/>
                </a:solidFill>
              </a:rPr>
              <a:t>количество жира. Наибольшее — блюда, приготовленные из осетровой, лососевой рыбы, сельди, кефали, палтуса, камбалы. Маложирными считают блюда из тресковых, щуки, окуня, сазана. Содержание жира необходимо знать, чтобы подобрать к блюдам соответствующие гарнир и соус. </a:t>
            </a:r>
          </a:p>
        </p:txBody>
      </p:sp>
    </p:spTree>
    <p:extLst>
      <p:ext uri="{BB962C8B-B14F-4D97-AF65-F5344CB8AC3E}">
        <p14:creationId xmlns:p14="http://schemas.microsoft.com/office/powerpoint/2010/main" val="7742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6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43930"/>
            <a:ext cx="7886700" cy="1325563"/>
          </a:xfrm>
        </p:spPr>
        <p:txBody>
          <a:bodyPr>
            <a:normAutofit/>
          </a:bodyPr>
          <a:lstStyle/>
          <a:p>
            <a:r>
              <a:rPr lang="ru-RU" sz="3600" b="1" u="sng" dirty="0">
                <a:solidFill>
                  <a:srgbClr val="002060"/>
                </a:solidFill>
              </a:rPr>
              <a:t>Технологическая </a:t>
            </a:r>
            <a:r>
              <a:rPr lang="ru-RU" sz="3600" b="1" u="sng" dirty="0" smtClean="0">
                <a:solidFill>
                  <a:srgbClr val="002060"/>
                </a:solidFill>
              </a:rPr>
              <a:t>схема блюда «Рыба жареная с луком по-ленинградски»</a:t>
            </a:r>
            <a:endParaRPr lang="ru-RU" sz="3600" b="1" u="sng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00251" y="1569493"/>
            <a:ext cx="8543498" cy="4776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</a:rPr>
              <a:t>Рыба             соль           перец          мука          лук репчатый        жир         гарнир</a:t>
            </a:r>
          </a:p>
          <a:p>
            <a:pPr marL="0" indent="0">
              <a:buNone/>
            </a:pPr>
            <a:r>
              <a:rPr lang="ru-RU" sz="2000" dirty="0" smtClean="0"/>
              <a:t>     </a:t>
            </a:r>
          </a:p>
          <a:p>
            <a:pPr marL="0" indent="0">
              <a:buNone/>
            </a:pPr>
            <a:r>
              <a:rPr lang="ru-RU" sz="2000" dirty="0"/>
              <a:t>           </a:t>
            </a:r>
          </a:p>
          <a:p>
            <a:pPr marL="0" indent="0">
              <a:buNone/>
            </a:pPr>
            <a:r>
              <a:rPr lang="ru-RU" sz="2000" dirty="0"/>
              <a:t>              </a:t>
            </a:r>
            <a:r>
              <a:rPr lang="ru-RU" sz="2000" dirty="0">
                <a:solidFill>
                  <a:srgbClr val="002060"/>
                </a:solidFill>
              </a:rPr>
              <a:t>посыпают</a:t>
            </a:r>
            <a:r>
              <a:rPr lang="ru-RU" sz="2000" dirty="0"/>
              <a:t>	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</a:rPr>
              <a:t>                                                 панируют                </a:t>
            </a:r>
          </a:p>
          <a:p>
            <a:pPr marL="0" indent="0">
              <a:buNone/>
            </a:pPr>
            <a:r>
              <a:rPr lang="ru-RU" sz="2000" dirty="0"/>
              <a:t>                                                                            </a:t>
            </a:r>
          </a:p>
          <a:p>
            <a:pPr marL="0" indent="0">
              <a:buNone/>
            </a:pPr>
            <a:r>
              <a:rPr lang="ru-RU" sz="2000" dirty="0"/>
              <a:t>                                                                                     </a:t>
            </a:r>
            <a:r>
              <a:rPr lang="ru-RU" sz="2000" dirty="0">
                <a:solidFill>
                  <a:srgbClr val="002060"/>
                </a:solidFill>
              </a:rPr>
              <a:t>обжаривают</a:t>
            </a:r>
          </a:p>
          <a:p>
            <a:endParaRPr lang="ru-RU" sz="2000" dirty="0"/>
          </a:p>
          <a:p>
            <a:pPr marL="0" indent="0">
              <a:buNone/>
            </a:pPr>
            <a:r>
              <a:rPr lang="ru-RU" sz="2000" dirty="0"/>
              <a:t>                                                                                                      </a:t>
            </a:r>
          </a:p>
          <a:p>
            <a:pPr marL="0" indent="0" algn="r">
              <a:buNone/>
            </a:pPr>
            <a:r>
              <a:rPr lang="ru-RU" sz="2000" dirty="0"/>
              <a:t> </a:t>
            </a:r>
            <a:r>
              <a:rPr lang="ru-RU" sz="2000" dirty="0">
                <a:solidFill>
                  <a:srgbClr val="002060"/>
                </a:solidFill>
              </a:rPr>
              <a:t>отпускают</a:t>
            </a:r>
          </a:p>
          <a:p>
            <a:pPr marL="0" indent="0">
              <a:buNone/>
            </a:pPr>
            <a:endParaRPr lang="ru-RU" sz="20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93475" y="1946039"/>
            <a:ext cx="778775" cy="81027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291759" y="3097658"/>
            <a:ext cx="756169" cy="32175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1726227" y="1983388"/>
            <a:ext cx="254189" cy="80574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136302" y="1983388"/>
            <a:ext cx="1067084" cy="80236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3705792" y="1983388"/>
            <a:ext cx="546763" cy="125059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4213745" y="2034381"/>
            <a:ext cx="1531110" cy="114861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5863634" y="2060462"/>
            <a:ext cx="1338547" cy="193263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315894" y="3526685"/>
            <a:ext cx="833580" cy="50735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8122338" y="2060462"/>
            <a:ext cx="203225" cy="313968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6536852" y="4364517"/>
            <a:ext cx="975602" cy="89749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54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6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28648"/>
            <a:ext cx="7886700" cy="1325563"/>
          </a:xfrm>
        </p:spPr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rgbClr val="002060"/>
                </a:solidFill>
              </a:rPr>
              <a:t>Технология приготовления</a:t>
            </a:r>
            <a:endParaRPr lang="ru-RU" sz="4000" b="1" u="sng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467" y="1244410"/>
            <a:ext cx="6290766" cy="304644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4862" y="4402778"/>
            <a:ext cx="8679975" cy="24552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Картофель варят в </a:t>
            </a:r>
            <a:r>
              <a:rPr lang="ru-RU" dirty="0" smtClean="0">
                <a:solidFill>
                  <a:srgbClr val="002060"/>
                </a:solidFill>
              </a:rPr>
              <a:t>кожице, охлаждают</a:t>
            </a:r>
            <a:r>
              <a:rPr lang="ru-RU" dirty="0">
                <a:solidFill>
                  <a:srgbClr val="002060"/>
                </a:solidFill>
              </a:rPr>
              <a:t>, очищают, нарезают кружочками и обжаривают с обеих сто­рон. Репчатый лук нарезают кольцами, панируют в муке и жарят во фритюре до золотистого цвета. Порционный кусок рыбы жарят основным способом и доводят до готовности в жарочном шкафу. Жареную рыбу укладывают на порци­онную сковороду в середину, вокруг — жареный картофель кружочками, а на рыбу кладут кольца жареного </a:t>
            </a:r>
            <a:r>
              <a:rPr lang="ru-RU" dirty="0" smtClean="0">
                <a:solidFill>
                  <a:srgbClr val="002060"/>
                </a:solidFill>
              </a:rPr>
              <a:t>лука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150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6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7750619" cy="675564"/>
          </a:xfrm>
        </p:spPr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rgbClr val="002060"/>
                </a:solidFill>
              </a:rPr>
              <a:t>Требования к качеству</a:t>
            </a:r>
            <a:endParaRPr lang="ru-RU" sz="4000" b="1" u="sng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202" y="1176666"/>
            <a:ext cx="4104257" cy="260458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2766" y="1282890"/>
            <a:ext cx="4203510" cy="5390866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Жареную рыбу подают одним порционным куском с кожей и </a:t>
            </a:r>
            <a:r>
              <a:rPr lang="ru-RU" sz="2000" dirty="0" smtClean="0">
                <a:solidFill>
                  <a:srgbClr val="002060"/>
                </a:solidFill>
              </a:rPr>
              <a:t>костями</a:t>
            </a:r>
            <a:r>
              <a:rPr lang="ru-RU" sz="2000" dirty="0">
                <a:solidFill>
                  <a:srgbClr val="002060"/>
                </a:solidFill>
              </a:rPr>
              <a:t>, с кожей без костей, без кожи и костей. Осетровую — без хрящей, с кожей или без кожи. Мелкую рыбу — в целом виде, с хорошо вычищенной брюшной полостью. Рыба должна сохранять свою форму. Поверхность ее должна быть покрыта ровной поджаристой корочкой от золотистого до светло-коричневого цвета, при этом допускается легкое отставание панировки у рыбы фри. Консистенция — мягкая, сочная; мясо легко отделяется вилкой, но не дряблое. Вкус рыбы — специфический; без постороннего привкуса. Запах — рыбы и жира.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81" y="3825148"/>
            <a:ext cx="4046015" cy="300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3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6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rgbClr val="002060"/>
                </a:solidFill>
              </a:rPr>
              <a:t>Также из рыбы можно приготовить следующие блюда:</a:t>
            </a:r>
            <a:endParaRPr lang="ru-RU" sz="4000" b="1" u="sng" dirty="0">
              <a:solidFill>
                <a:srgbClr val="00206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93761" y="4854654"/>
            <a:ext cx="3868340" cy="393039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Рыба жареная в тесте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64" y="1690689"/>
            <a:ext cx="3868737" cy="3127229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812476" y="5714183"/>
            <a:ext cx="3887391" cy="82391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Рыба жареная с зеленым маслом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079" y="2798342"/>
            <a:ext cx="3887788" cy="2915841"/>
          </a:xfrm>
        </p:spPr>
      </p:pic>
    </p:spTree>
    <p:extLst>
      <p:ext uri="{BB962C8B-B14F-4D97-AF65-F5344CB8AC3E}">
        <p14:creationId xmlns:p14="http://schemas.microsoft.com/office/powerpoint/2010/main" val="226296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6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50" y="260066"/>
            <a:ext cx="7886700" cy="1325563"/>
          </a:xfrm>
        </p:spPr>
        <p:txBody>
          <a:bodyPr>
            <a:normAutofit/>
          </a:bodyPr>
          <a:lstStyle/>
          <a:p>
            <a:r>
              <a:rPr lang="ru-RU" sz="4000" b="1" u="sng" dirty="0">
                <a:solidFill>
                  <a:srgbClr val="002060"/>
                </a:solidFill>
              </a:rPr>
              <a:t>Также из рыбы можно приготовить следующие блюда: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39325" y="5295332"/>
            <a:ext cx="3887391" cy="82391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Рыба жареная во фритюре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325" y="2218590"/>
            <a:ext cx="4106535" cy="3076742"/>
          </a:xfrm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17" y="2505075"/>
            <a:ext cx="4305365" cy="2421767"/>
          </a:xfrm>
        </p:spPr>
      </p:pic>
    </p:spTree>
    <p:extLst>
      <p:ext uri="{BB962C8B-B14F-4D97-AF65-F5344CB8AC3E}">
        <p14:creationId xmlns:p14="http://schemas.microsoft.com/office/powerpoint/2010/main" val="255226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6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337830"/>
            <a:ext cx="7886700" cy="849525"/>
          </a:xfrm>
        </p:spPr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rgbClr val="002060"/>
                </a:solidFill>
              </a:rPr>
              <a:t>Организация рабочего места</a:t>
            </a:r>
            <a:endParaRPr lang="ru-RU" sz="4000" b="1" u="sng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376" y="1187355"/>
            <a:ext cx="6484240" cy="283191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03011" y="4019265"/>
            <a:ext cx="8779604" cy="283873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Рабочее место должно быть достаточной площадью, чтобы обеспечить размещение оборудования.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Рабочие места располагаются по ходу технологического процесса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Рабочие места могут быть универсальными и специализированными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36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</TotalTime>
  <Words>506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Государственное бюджетное профессиональное образовательное учреждение  «Кулебакский металлургический колледж» </vt:lpstr>
      <vt:lpstr>Введение</vt:lpstr>
      <vt:lpstr>Презентация PowerPoint</vt:lpstr>
      <vt:lpstr>Технологическая схема блюда «Рыба жареная с луком по-ленинградски»</vt:lpstr>
      <vt:lpstr>Технология приготовления</vt:lpstr>
      <vt:lpstr>Требования к качеству</vt:lpstr>
      <vt:lpstr>Также из рыбы можно приготовить следующие блюда:</vt:lpstr>
      <vt:lpstr>Также из рыбы можно приготовить следующие блюда:</vt:lpstr>
      <vt:lpstr>Организация рабочего места</vt:lpstr>
      <vt:lpstr>Оборудование, инструменты и приспособления</vt:lpstr>
      <vt:lpstr>Техника безопасности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 бюджетное образовательное учреждение Среднего профессионального образования «Кулебакский металлургический колледж»</dc:title>
  <dc:creator>User</dc:creator>
  <cp:lastModifiedBy>Владимир</cp:lastModifiedBy>
  <cp:revision>28</cp:revision>
  <dcterms:created xsi:type="dcterms:W3CDTF">2016-10-29T12:21:53Z</dcterms:created>
  <dcterms:modified xsi:type="dcterms:W3CDTF">2020-02-23T11:24:45Z</dcterms:modified>
</cp:coreProperties>
</file>