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sldIdLst>
    <p:sldId id="256" r:id="rId2"/>
    <p:sldId id="257" r:id="rId3"/>
    <p:sldId id="261" r:id="rId4"/>
    <p:sldId id="258" r:id="rId5"/>
    <p:sldId id="259" r:id="rId6"/>
    <p:sldId id="262" r:id="rId7"/>
    <p:sldId id="260" r:id="rId8"/>
    <p:sldId id="263" r:id="rId9"/>
    <p:sldId id="264" r:id="rId10"/>
    <p:sldId id="266" r:id="rId11"/>
    <p:sldId id="267" r:id="rId12"/>
    <p:sldId id="271" r:id="rId13"/>
    <p:sldId id="272" r:id="rId14"/>
    <p:sldId id="273" r:id="rId15"/>
    <p:sldId id="274" r:id="rId16"/>
    <p:sldId id="275" r:id="rId17"/>
    <p:sldId id="276" r:id="rId18"/>
    <p:sldId id="277" r:id="rId19"/>
    <p:sldId id="279" r:id="rId20"/>
    <p:sldId id="281" r:id="rId21"/>
    <p:sldId id="282" r:id="rId22"/>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charset="0"/>
        <a:ea typeface="+mn-ea"/>
        <a:cs typeface="+mn-cs"/>
      </a:defRPr>
    </a:lvl5pPr>
    <a:lvl6pPr marL="2286000" algn="l" defTabSz="914400" rtl="0" eaLnBrk="1" latinLnBrk="0" hangingPunct="1">
      <a:defRPr sz="2400" kern="1200">
        <a:solidFill>
          <a:schemeClr val="tx1"/>
        </a:solidFill>
        <a:latin typeface="Times New Roman" charset="0"/>
        <a:ea typeface="+mn-ea"/>
        <a:cs typeface="+mn-cs"/>
      </a:defRPr>
    </a:lvl6pPr>
    <a:lvl7pPr marL="2743200" algn="l" defTabSz="914400" rtl="0" eaLnBrk="1" latinLnBrk="0" hangingPunct="1">
      <a:defRPr sz="2400" kern="1200">
        <a:solidFill>
          <a:schemeClr val="tx1"/>
        </a:solidFill>
        <a:latin typeface="Times New Roman" charset="0"/>
        <a:ea typeface="+mn-ea"/>
        <a:cs typeface="+mn-cs"/>
      </a:defRPr>
    </a:lvl7pPr>
    <a:lvl8pPr marL="3200400" algn="l" defTabSz="914400" rtl="0" eaLnBrk="1" latinLnBrk="0" hangingPunct="1">
      <a:defRPr sz="2400" kern="1200">
        <a:solidFill>
          <a:schemeClr val="tx1"/>
        </a:solidFill>
        <a:latin typeface="Times New Roman" charset="0"/>
        <a:ea typeface="+mn-ea"/>
        <a:cs typeface="+mn-cs"/>
      </a:defRPr>
    </a:lvl8pPr>
    <a:lvl9pPr marL="3657600" algn="l" defTabSz="914400" rtl="0" eaLnBrk="1" latinLnBrk="0" hangingPunct="1">
      <a:defRPr sz="24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59" autoAdjust="0"/>
    <p:restoredTop sz="90941" autoAdjust="0"/>
  </p:normalViewPr>
  <p:slideViewPr>
    <p:cSldViewPr>
      <p:cViewPr varScale="1">
        <p:scale>
          <a:sx n="64" d="100"/>
          <a:sy n="64" d="100"/>
        </p:scale>
        <p:origin x="-102" y="-12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endParaRPr lang="en-US"/>
          </a:p>
        </p:txBody>
      </p:sp>
      <p:sp>
        <p:nvSpPr>
          <p:cNvPr id="5" name="Нижний колонтитул 4"/>
          <p:cNvSpPr>
            <a:spLocks noGrp="1"/>
          </p:cNvSpPr>
          <p:nvPr>
            <p:ph type="ftr" sz="quarter" idx="11"/>
          </p:nvPr>
        </p:nvSpPr>
        <p:spPr/>
        <p:txBody>
          <a:bodyPr/>
          <a:lstStyle>
            <a:lvl1pPr>
              <a:defRPr/>
            </a:lvl1pPr>
          </a:lstStyle>
          <a:p>
            <a:endParaRPr lang="en-US"/>
          </a:p>
        </p:txBody>
      </p:sp>
      <p:sp>
        <p:nvSpPr>
          <p:cNvPr id="6" name="Номер слайда 5"/>
          <p:cNvSpPr>
            <a:spLocks noGrp="1"/>
          </p:cNvSpPr>
          <p:nvPr>
            <p:ph type="sldNum" sz="quarter" idx="12"/>
          </p:nvPr>
        </p:nvSpPr>
        <p:spPr/>
        <p:txBody>
          <a:bodyPr/>
          <a:lstStyle>
            <a:lvl1pPr>
              <a:defRPr/>
            </a:lvl1pPr>
          </a:lstStyle>
          <a:p>
            <a:fld id="{89E634F9-F37C-4387-A277-E0C28B83CF77}"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en-US"/>
          </a:p>
        </p:txBody>
      </p:sp>
      <p:sp>
        <p:nvSpPr>
          <p:cNvPr id="5" name="Нижний колонтитул 4"/>
          <p:cNvSpPr>
            <a:spLocks noGrp="1"/>
          </p:cNvSpPr>
          <p:nvPr>
            <p:ph type="ftr" sz="quarter" idx="11"/>
          </p:nvPr>
        </p:nvSpPr>
        <p:spPr/>
        <p:txBody>
          <a:bodyPr/>
          <a:lstStyle>
            <a:lvl1pPr>
              <a:defRPr/>
            </a:lvl1pPr>
          </a:lstStyle>
          <a:p>
            <a:endParaRPr lang="en-US"/>
          </a:p>
        </p:txBody>
      </p:sp>
      <p:sp>
        <p:nvSpPr>
          <p:cNvPr id="6" name="Номер слайда 5"/>
          <p:cNvSpPr>
            <a:spLocks noGrp="1"/>
          </p:cNvSpPr>
          <p:nvPr>
            <p:ph type="sldNum" sz="quarter" idx="12"/>
          </p:nvPr>
        </p:nvSpPr>
        <p:spPr/>
        <p:txBody>
          <a:bodyPr/>
          <a:lstStyle>
            <a:lvl1pPr>
              <a:defRPr/>
            </a:lvl1pPr>
          </a:lstStyle>
          <a:p>
            <a:fld id="{4104A3A3-AC15-431E-B8ED-B16D928A7868}"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15100" y="609600"/>
            <a:ext cx="1943100" cy="5486400"/>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685800" y="609600"/>
            <a:ext cx="5676900" cy="54864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en-US"/>
          </a:p>
        </p:txBody>
      </p:sp>
      <p:sp>
        <p:nvSpPr>
          <p:cNvPr id="5" name="Нижний колонтитул 4"/>
          <p:cNvSpPr>
            <a:spLocks noGrp="1"/>
          </p:cNvSpPr>
          <p:nvPr>
            <p:ph type="ftr" sz="quarter" idx="11"/>
          </p:nvPr>
        </p:nvSpPr>
        <p:spPr/>
        <p:txBody>
          <a:bodyPr/>
          <a:lstStyle>
            <a:lvl1pPr>
              <a:defRPr/>
            </a:lvl1pPr>
          </a:lstStyle>
          <a:p>
            <a:endParaRPr lang="en-US"/>
          </a:p>
        </p:txBody>
      </p:sp>
      <p:sp>
        <p:nvSpPr>
          <p:cNvPr id="6" name="Номер слайда 5"/>
          <p:cNvSpPr>
            <a:spLocks noGrp="1"/>
          </p:cNvSpPr>
          <p:nvPr>
            <p:ph type="sldNum" sz="quarter" idx="12"/>
          </p:nvPr>
        </p:nvSpPr>
        <p:spPr/>
        <p:txBody>
          <a:bodyPr/>
          <a:lstStyle>
            <a:lvl1pPr>
              <a:defRPr/>
            </a:lvl1pPr>
          </a:lstStyle>
          <a:p>
            <a:fld id="{554E4084-0EC9-4725-B8C3-3B382559DA5D}"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en-US"/>
          </a:p>
        </p:txBody>
      </p:sp>
      <p:sp>
        <p:nvSpPr>
          <p:cNvPr id="5" name="Нижний колонтитул 4"/>
          <p:cNvSpPr>
            <a:spLocks noGrp="1"/>
          </p:cNvSpPr>
          <p:nvPr>
            <p:ph type="ftr" sz="quarter" idx="11"/>
          </p:nvPr>
        </p:nvSpPr>
        <p:spPr/>
        <p:txBody>
          <a:bodyPr/>
          <a:lstStyle>
            <a:lvl1pPr>
              <a:defRPr/>
            </a:lvl1pPr>
          </a:lstStyle>
          <a:p>
            <a:endParaRPr lang="en-US"/>
          </a:p>
        </p:txBody>
      </p:sp>
      <p:sp>
        <p:nvSpPr>
          <p:cNvPr id="6" name="Номер слайда 5"/>
          <p:cNvSpPr>
            <a:spLocks noGrp="1"/>
          </p:cNvSpPr>
          <p:nvPr>
            <p:ph type="sldNum" sz="quarter" idx="12"/>
          </p:nvPr>
        </p:nvSpPr>
        <p:spPr/>
        <p:txBody>
          <a:bodyPr/>
          <a:lstStyle>
            <a:lvl1pPr>
              <a:defRPr/>
            </a:lvl1pPr>
          </a:lstStyle>
          <a:p>
            <a:fld id="{B8099896-340A-4AD1-B768-A7B722180D36}"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endParaRPr lang="en-US"/>
          </a:p>
        </p:txBody>
      </p:sp>
      <p:sp>
        <p:nvSpPr>
          <p:cNvPr id="5" name="Нижний колонтитул 4"/>
          <p:cNvSpPr>
            <a:spLocks noGrp="1"/>
          </p:cNvSpPr>
          <p:nvPr>
            <p:ph type="ftr" sz="quarter" idx="11"/>
          </p:nvPr>
        </p:nvSpPr>
        <p:spPr/>
        <p:txBody>
          <a:bodyPr/>
          <a:lstStyle>
            <a:lvl1pPr>
              <a:defRPr/>
            </a:lvl1pPr>
          </a:lstStyle>
          <a:p>
            <a:endParaRPr lang="en-US"/>
          </a:p>
        </p:txBody>
      </p:sp>
      <p:sp>
        <p:nvSpPr>
          <p:cNvPr id="6" name="Номер слайда 5"/>
          <p:cNvSpPr>
            <a:spLocks noGrp="1"/>
          </p:cNvSpPr>
          <p:nvPr>
            <p:ph type="sldNum" sz="quarter" idx="12"/>
          </p:nvPr>
        </p:nvSpPr>
        <p:spPr/>
        <p:txBody>
          <a:bodyPr/>
          <a:lstStyle>
            <a:lvl1pPr>
              <a:defRPr/>
            </a:lvl1pPr>
          </a:lstStyle>
          <a:p>
            <a:fld id="{1C469E25-C842-4035-AAAE-7BC1C35C46D1}"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lvl1pPr>
              <a:defRPr/>
            </a:lvl1pPr>
          </a:lstStyle>
          <a:p>
            <a:endParaRPr lang="en-US"/>
          </a:p>
        </p:txBody>
      </p:sp>
      <p:sp>
        <p:nvSpPr>
          <p:cNvPr id="6" name="Нижний колонтитул 5"/>
          <p:cNvSpPr>
            <a:spLocks noGrp="1"/>
          </p:cNvSpPr>
          <p:nvPr>
            <p:ph type="ftr" sz="quarter" idx="11"/>
          </p:nvPr>
        </p:nvSpPr>
        <p:spPr/>
        <p:txBody>
          <a:bodyPr/>
          <a:lstStyle>
            <a:lvl1pPr>
              <a:defRPr/>
            </a:lvl1pPr>
          </a:lstStyle>
          <a:p>
            <a:endParaRPr lang="en-US"/>
          </a:p>
        </p:txBody>
      </p:sp>
      <p:sp>
        <p:nvSpPr>
          <p:cNvPr id="7" name="Номер слайда 6"/>
          <p:cNvSpPr>
            <a:spLocks noGrp="1"/>
          </p:cNvSpPr>
          <p:nvPr>
            <p:ph type="sldNum" sz="quarter" idx="12"/>
          </p:nvPr>
        </p:nvSpPr>
        <p:spPr/>
        <p:txBody>
          <a:bodyPr/>
          <a:lstStyle>
            <a:lvl1pPr>
              <a:defRPr/>
            </a:lvl1pPr>
          </a:lstStyle>
          <a:p>
            <a:fld id="{BA50FB3B-487F-42CF-B7C2-09FC3378BD45}"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lvl1pPr>
              <a:defRPr/>
            </a:lvl1pPr>
          </a:lstStyle>
          <a:p>
            <a:endParaRPr lang="en-US"/>
          </a:p>
        </p:txBody>
      </p:sp>
      <p:sp>
        <p:nvSpPr>
          <p:cNvPr id="8" name="Нижний колонтитул 7"/>
          <p:cNvSpPr>
            <a:spLocks noGrp="1"/>
          </p:cNvSpPr>
          <p:nvPr>
            <p:ph type="ftr" sz="quarter" idx="11"/>
          </p:nvPr>
        </p:nvSpPr>
        <p:spPr/>
        <p:txBody>
          <a:bodyPr/>
          <a:lstStyle>
            <a:lvl1pPr>
              <a:defRPr/>
            </a:lvl1pPr>
          </a:lstStyle>
          <a:p>
            <a:endParaRPr lang="en-US"/>
          </a:p>
        </p:txBody>
      </p:sp>
      <p:sp>
        <p:nvSpPr>
          <p:cNvPr id="9" name="Номер слайда 8"/>
          <p:cNvSpPr>
            <a:spLocks noGrp="1"/>
          </p:cNvSpPr>
          <p:nvPr>
            <p:ph type="sldNum" sz="quarter" idx="12"/>
          </p:nvPr>
        </p:nvSpPr>
        <p:spPr/>
        <p:txBody>
          <a:bodyPr/>
          <a:lstStyle>
            <a:lvl1pPr>
              <a:defRPr/>
            </a:lvl1pPr>
          </a:lstStyle>
          <a:p>
            <a:fld id="{D231446E-20DF-4095-8F30-180BD51A064E}"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lvl1pPr>
              <a:defRPr/>
            </a:lvl1pPr>
          </a:lstStyle>
          <a:p>
            <a:endParaRPr lang="en-US"/>
          </a:p>
        </p:txBody>
      </p:sp>
      <p:sp>
        <p:nvSpPr>
          <p:cNvPr id="4" name="Нижний колонтитул 3"/>
          <p:cNvSpPr>
            <a:spLocks noGrp="1"/>
          </p:cNvSpPr>
          <p:nvPr>
            <p:ph type="ftr" sz="quarter" idx="11"/>
          </p:nvPr>
        </p:nvSpPr>
        <p:spPr/>
        <p:txBody>
          <a:bodyPr/>
          <a:lstStyle>
            <a:lvl1pPr>
              <a:defRPr/>
            </a:lvl1pPr>
          </a:lstStyle>
          <a:p>
            <a:endParaRPr lang="en-US"/>
          </a:p>
        </p:txBody>
      </p:sp>
      <p:sp>
        <p:nvSpPr>
          <p:cNvPr id="5" name="Номер слайда 4"/>
          <p:cNvSpPr>
            <a:spLocks noGrp="1"/>
          </p:cNvSpPr>
          <p:nvPr>
            <p:ph type="sldNum" sz="quarter" idx="12"/>
          </p:nvPr>
        </p:nvSpPr>
        <p:spPr/>
        <p:txBody>
          <a:bodyPr/>
          <a:lstStyle>
            <a:lvl1pPr>
              <a:defRPr/>
            </a:lvl1pPr>
          </a:lstStyle>
          <a:p>
            <a:fld id="{0A824DBC-1AED-432B-A0CB-4AC13CB32EF2}"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endParaRPr lang="en-US"/>
          </a:p>
        </p:txBody>
      </p:sp>
      <p:sp>
        <p:nvSpPr>
          <p:cNvPr id="3" name="Нижний колонтитул 2"/>
          <p:cNvSpPr>
            <a:spLocks noGrp="1"/>
          </p:cNvSpPr>
          <p:nvPr>
            <p:ph type="ftr" sz="quarter" idx="11"/>
          </p:nvPr>
        </p:nvSpPr>
        <p:spPr/>
        <p:txBody>
          <a:bodyPr/>
          <a:lstStyle>
            <a:lvl1pPr>
              <a:defRPr/>
            </a:lvl1pPr>
          </a:lstStyle>
          <a:p>
            <a:endParaRPr lang="en-US"/>
          </a:p>
        </p:txBody>
      </p:sp>
      <p:sp>
        <p:nvSpPr>
          <p:cNvPr id="4" name="Номер слайда 3"/>
          <p:cNvSpPr>
            <a:spLocks noGrp="1"/>
          </p:cNvSpPr>
          <p:nvPr>
            <p:ph type="sldNum" sz="quarter" idx="12"/>
          </p:nvPr>
        </p:nvSpPr>
        <p:spPr/>
        <p:txBody>
          <a:bodyPr/>
          <a:lstStyle>
            <a:lvl1pPr>
              <a:defRPr/>
            </a:lvl1pPr>
          </a:lstStyle>
          <a:p>
            <a:fld id="{7D3574B3-89E5-42C3-8421-C410125D9E8D}"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en-US"/>
          </a:p>
        </p:txBody>
      </p:sp>
      <p:sp>
        <p:nvSpPr>
          <p:cNvPr id="6" name="Нижний колонтитул 5"/>
          <p:cNvSpPr>
            <a:spLocks noGrp="1"/>
          </p:cNvSpPr>
          <p:nvPr>
            <p:ph type="ftr" sz="quarter" idx="11"/>
          </p:nvPr>
        </p:nvSpPr>
        <p:spPr/>
        <p:txBody>
          <a:bodyPr/>
          <a:lstStyle>
            <a:lvl1pPr>
              <a:defRPr/>
            </a:lvl1pPr>
          </a:lstStyle>
          <a:p>
            <a:endParaRPr lang="en-US"/>
          </a:p>
        </p:txBody>
      </p:sp>
      <p:sp>
        <p:nvSpPr>
          <p:cNvPr id="7" name="Номер слайда 6"/>
          <p:cNvSpPr>
            <a:spLocks noGrp="1"/>
          </p:cNvSpPr>
          <p:nvPr>
            <p:ph type="sldNum" sz="quarter" idx="12"/>
          </p:nvPr>
        </p:nvSpPr>
        <p:spPr/>
        <p:txBody>
          <a:bodyPr/>
          <a:lstStyle>
            <a:lvl1pPr>
              <a:defRPr/>
            </a:lvl1pPr>
          </a:lstStyle>
          <a:p>
            <a:fld id="{B06B11F5-4635-4564-A056-A3187669917A}"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en-US"/>
          </a:p>
        </p:txBody>
      </p:sp>
      <p:sp>
        <p:nvSpPr>
          <p:cNvPr id="6" name="Нижний колонтитул 5"/>
          <p:cNvSpPr>
            <a:spLocks noGrp="1"/>
          </p:cNvSpPr>
          <p:nvPr>
            <p:ph type="ftr" sz="quarter" idx="11"/>
          </p:nvPr>
        </p:nvSpPr>
        <p:spPr/>
        <p:txBody>
          <a:bodyPr/>
          <a:lstStyle>
            <a:lvl1pPr>
              <a:defRPr/>
            </a:lvl1pPr>
          </a:lstStyle>
          <a:p>
            <a:endParaRPr lang="en-US"/>
          </a:p>
        </p:txBody>
      </p:sp>
      <p:sp>
        <p:nvSpPr>
          <p:cNvPr id="7" name="Номер слайда 6"/>
          <p:cNvSpPr>
            <a:spLocks noGrp="1"/>
          </p:cNvSpPr>
          <p:nvPr>
            <p:ph type="sldNum" sz="quarter" idx="12"/>
          </p:nvPr>
        </p:nvSpPr>
        <p:spPr/>
        <p:txBody>
          <a:bodyPr/>
          <a:lstStyle>
            <a:lvl1pPr>
              <a:defRPr/>
            </a:lvl1pPr>
          </a:lstStyle>
          <a:p>
            <a:fld id="{5FB73115-D5D4-4F9E-AEA8-1EE02D9A7BEE}"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ru-RU" smtClean="0"/>
              <a:t>Образец заголовка</a:t>
            </a:r>
            <a:endParaRPr 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mn-lt"/>
              </a:defRPr>
            </a:lvl1pPr>
          </a:lstStyle>
          <a:p>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mn-lt"/>
              </a:defRPr>
            </a:lvl1pPr>
          </a:lstStyle>
          <a:p>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mn-lt"/>
              </a:defRPr>
            </a:lvl1pPr>
          </a:lstStyle>
          <a:p>
            <a:fld id="{B34EFC5B-948E-496F-9413-5756C29CB212}"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FrysBaskerville BT" pitchFamily="18" charset="0"/>
        </a:defRPr>
      </a:lvl2pPr>
      <a:lvl3pPr algn="ctr" rtl="0" eaLnBrk="1" fontAlgn="base" hangingPunct="1">
        <a:spcBef>
          <a:spcPct val="0"/>
        </a:spcBef>
        <a:spcAft>
          <a:spcPct val="0"/>
        </a:spcAft>
        <a:defRPr sz="4400">
          <a:solidFill>
            <a:schemeClr val="tx2"/>
          </a:solidFill>
          <a:latin typeface="FrysBaskerville BT" pitchFamily="18" charset="0"/>
        </a:defRPr>
      </a:lvl3pPr>
      <a:lvl4pPr algn="ctr" rtl="0" eaLnBrk="1" fontAlgn="base" hangingPunct="1">
        <a:spcBef>
          <a:spcPct val="0"/>
        </a:spcBef>
        <a:spcAft>
          <a:spcPct val="0"/>
        </a:spcAft>
        <a:defRPr sz="4400">
          <a:solidFill>
            <a:schemeClr val="tx2"/>
          </a:solidFill>
          <a:latin typeface="FrysBaskerville BT" pitchFamily="18" charset="0"/>
        </a:defRPr>
      </a:lvl4pPr>
      <a:lvl5pPr algn="ctr" rtl="0" eaLnBrk="1" fontAlgn="base" hangingPunct="1">
        <a:spcBef>
          <a:spcPct val="0"/>
        </a:spcBef>
        <a:spcAft>
          <a:spcPct val="0"/>
        </a:spcAft>
        <a:defRPr sz="4400">
          <a:solidFill>
            <a:schemeClr val="tx2"/>
          </a:solidFill>
          <a:latin typeface="FrysBaskerville BT" pitchFamily="18" charset="0"/>
        </a:defRPr>
      </a:lvl5pPr>
      <a:lvl6pPr marL="457200" algn="ctr" rtl="0" eaLnBrk="1" fontAlgn="base" hangingPunct="1">
        <a:spcBef>
          <a:spcPct val="0"/>
        </a:spcBef>
        <a:spcAft>
          <a:spcPct val="0"/>
        </a:spcAft>
        <a:defRPr sz="4400">
          <a:solidFill>
            <a:schemeClr val="tx2"/>
          </a:solidFill>
          <a:latin typeface="FrysBaskerville BT" pitchFamily="18" charset="0"/>
        </a:defRPr>
      </a:lvl6pPr>
      <a:lvl7pPr marL="914400" algn="ctr" rtl="0" eaLnBrk="1" fontAlgn="base" hangingPunct="1">
        <a:spcBef>
          <a:spcPct val="0"/>
        </a:spcBef>
        <a:spcAft>
          <a:spcPct val="0"/>
        </a:spcAft>
        <a:defRPr sz="4400">
          <a:solidFill>
            <a:schemeClr val="tx2"/>
          </a:solidFill>
          <a:latin typeface="FrysBaskerville BT" pitchFamily="18" charset="0"/>
        </a:defRPr>
      </a:lvl7pPr>
      <a:lvl8pPr marL="1371600" algn="ctr" rtl="0" eaLnBrk="1" fontAlgn="base" hangingPunct="1">
        <a:spcBef>
          <a:spcPct val="0"/>
        </a:spcBef>
        <a:spcAft>
          <a:spcPct val="0"/>
        </a:spcAft>
        <a:defRPr sz="4400">
          <a:solidFill>
            <a:schemeClr val="tx2"/>
          </a:solidFill>
          <a:latin typeface="FrysBaskerville BT" pitchFamily="18" charset="0"/>
        </a:defRPr>
      </a:lvl8pPr>
      <a:lvl9pPr marL="1828800" algn="ctr" rtl="0" eaLnBrk="1" fontAlgn="base" hangingPunct="1">
        <a:spcBef>
          <a:spcPct val="0"/>
        </a:spcBef>
        <a:spcAft>
          <a:spcPct val="0"/>
        </a:spcAft>
        <a:defRPr sz="4400">
          <a:solidFill>
            <a:schemeClr val="tx2"/>
          </a:solidFill>
          <a:latin typeface="FrysBaskerville BT"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2780928"/>
            <a:ext cx="6595120" cy="566738"/>
          </a:xfrm>
        </p:spPr>
        <p:txBody>
          <a:bodyPr/>
          <a:lstStyle/>
          <a:p>
            <a:r>
              <a:rPr lang="ru-RU" sz="3200" dirty="0" smtClean="0">
                <a:latin typeface="Times New Roman"/>
                <a:ea typeface="Calibri"/>
                <a:cs typeface="Times New Roman"/>
              </a:rPr>
              <a:t>Технологический процесс приготовления сладких блюд и напитков</a:t>
            </a:r>
            <a:endParaRPr lang="ru-RU" sz="3200" b="1" i="1" dirty="0"/>
          </a:p>
        </p:txBody>
      </p:sp>
      <p:pic>
        <p:nvPicPr>
          <p:cNvPr id="10242" name="Picture 2"/>
          <p:cNvPicPr>
            <a:picLocks noChangeAspect="1" noChangeArrowheads="1"/>
          </p:cNvPicPr>
          <p:nvPr/>
        </p:nvPicPr>
        <p:blipFill>
          <a:blip r:embed="rId2" cstate="print"/>
          <a:srcRect/>
          <a:stretch>
            <a:fillRect/>
          </a:stretch>
        </p:blipFill>
        <p:spPr bwMode="auto">
          <a:xfrm>
            <a:off x="5580112" y="2852936"/>
            <a:ext cx="3037414" cy="2265911"/>
          </a:xfrm>
          <a:prstGeom prst="rect">
            <a:avLst/>
          </a:prstGeom>
          <a:noFill/>
          <a:ln w="9525">
            <a:noFill/>
            <a:miter lim="800000"/>
            <a:headEnd/>
            <a:tailEnd/>
          </a:ln>
          <a:effectLst/>
        </p:spPr>
      </p:pic>
      <p:sp>
        <p:nvSpPr>
          <p:cNvPr id="7" name="Прямоугольник 6"/>
          <p:cNvSpPr/>
          <p:nvPr/>
        </p:nvSpPr>
        <p:spPr>
          <a:xfrm>
            <a:off x="395536" y="332656"/>
            <a:ext cx="8280920" cy="1200329"/>
          </a:xfrm>
          <a:prstGeom prst="rect">
            <a:avLst/>
          </a:prstGeom>
        </p:spPr>
        <p:txBody>
          <a:bodyPr wrap="square">
            <a:spAutoFit/>
          </a:bodyPr>
          <a:lstStyle/>
          <a:p>
            <a:pPr algn="ctr"/>
            <a:r>
              <a:rPr lang="ru-RU" dirty="0" smtClean="0"/>
              <a:t>Государственное бюджетное профессиональное образовательное учреждение </a:t>
            </a:r>
            <a:br>
              <a:rPr lang="ru-RU" dirty="0" smtClean="0"/>
            </a:br>
            <a:r>
              <a:rPr lang="ru-RU" dirty="0" smtClean="0"/>
              <a:t> «Кулебакский металлургический колледж»</a:t>
            </a:r>
            <a:endParaRPr lang="ru-RU"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t>Компот из свежих фруктов.</a:t>
            </a:r>
            <a:endParaRPr lang="ru-RU" b="1" dirty="0"/>
          </a:p>
        </p:txBody>
      </p:sp>
      <p:sp>
        <p:nvSpPr>
          <p:cNvPr id="3" name="Содержимое 2"/>
          <p:cNvSpPr>
            <a:spLocks noGrp="1"/>
          </p:cNvSpPr>
          <p:nvPr>
            <p:ph idx="1"/>
          </p:nvPr>
        </p:nvSpPr>
        <p:spPr/>
        <p:txBody>
          <a:bodyPr/>
          <a:lstStyle/>
          <a:p>
            <a:pPr algn="just"/>
            <a:r>
              <a:rPr lang="ru-RU" sz="2400" b="1" dirty="0" smtClean="0"/>
              <a:t>Яблоки и груши освобождают при помощи металлической выемки от семенного гнезда, очищают от кожицы, нарезают дольками. В приготовленный горячий сахарный сироп кладут нарезанные фрукты и держат их там до тех пор, пока они не станут мягкими. Очищенные от кожицы арбуз и дыню нарезают ломтиками. Персики, абрикосы и сливы промывают и нарезают дольками. Виноград промывают. Фрукты красиво укладывают в посуду и заливают охлажденным сиропом. </a:t>
            </a:r>
            <a:endParaRPr lang="ru-RU" sz="2400" b="1"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err="1" smtClean="0"/>
              <a:t>Желированные</a:t>
            </a:r>
            <a:r>
              <a:rPr lang="ru-RU" b="1" dirty="0" smtClean="0"/>
              <a:t> сладкие блюда</a:t>
            </a:r>
            <a:endParaRPr lang="ru-RU" b="1" dirty="0"/>
          </a:p>
        </p:txBody>
      </p:sp>
      <p:sp>
        <p:nvSpPr>
          <p:cNvPr id="3" name="Содержимое 2"/>
          <p:cNvSpPr>
            <a:spLocks noGrp="1"/>
          </p:cNvSpPr>
          <p:nvPr>
            <p:ph idx="1"/>
          </p:nvPr>
        </p:nvSpPr>
        <p:spPr/>
        <p:txBody>
          <a:bodyPr/>
          <a:lstStyle/>
          <a:p>
            <a:pPr algn="just"/>
            <a:r>
              <a:rPr lang="ru-RU" sz="2400" b="1" dirty="0" smtClean="0"/>
              <a:t>Для приготовления желе используют свежие фрукты и ягоды, а также натуральные соки, сиропы. В состав желе входят сахар и желатин. Желатин предварительно замачивают в течение часа в десятикратном количестве холодной воды. Приготовляют сахарный сироп, в который вводят размоченный желатин, размешивают и доводят до кипения. В желе вливают сок ягод или фруктов; для улучшения вкуса добавляют лимонную кислоту, виноградное вино или коньяк.</a:t>
            </a:r>
          </a:p>
          <a:p>
            <a:pPr algn="just"/>
            <a:endParaRPr lang="ru-RU" sz="2400" b="1"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t>Пудинг сухарный. </a:t>
            </a:r>
            <a:endParaRPr lang="ru-RU" b="1" dirty="0"/>
          </a:p>
        </p:txBody>
      </p:sp>
      <p:sp>
        <p:nvSpPr>
          <p:cNvPr id="3" name="Содержимое 2"/>
          <p:cNvSpPr>
            <a:spLocks noGrp="1"/>
          </p:cNvSpPr>
          <p:nvPr>
            <p:ph idx="1"/>
          </p:nvPr>
        </p:nvSpPr>
        <p:spPr/>
        <p:txBody>
          <a:bodyPr/>
          <a:lstStyle/>
          <a:p>
            <a:pPr algn="just"/>
            <a:r>
              <a:rPr lang="ru-RU" sz="2000" b="1" dirty="0" smtClean="0"/>
              <a:t>Пудинг приготовляют из простых или сдобных сухарей. Сухари нарезают кубиками и заливают теплым молоком (10-15% молока к весу сухарей). Когда сухари набухнут, кладут изюм, ванилин, гвоздику, яичный </a:t>
            </a:r>
            <a:r>
              <a:rPr lang="ru-RU" sz="2000" b="1" dirty="0" err="1" smtClean="0"/>
              <a:t>льезон</a:t>
            </a:r>
            <a:r>
              <a:rPr lang="ru-RU" sz="2000" b="1" dirty="0" smtClean="0"/>
              <a:t> и взбитые в пену яичные </a:t>
            </a:r>
            <a:r>
              <a:rPr lang="ru-RU" sz="2000" b="1" dirty="0"/>
              <a:t>б</a:t>
            </a:r>
            <a:r>
              <a:rPr lang="ru-RU" sz="2000" b="1" dirty="0" smtClean="0"/>
              <a:t>елки. Яичный </a:t>
            </a:r>
            <a:r>
              <a:rPr lang="ru-RU" sz="2000" b="1" dirty="0" err="1" smtClean="0"/>
              <a:t>льезон</a:t>
            </a:r>
            <a:r>
              <a:rPr lang="ru-RU" sz="2000" b="1" dirty="0" smtClean="0"/>
              <a:t> представляет собой смесь яичных желтков, растертых с сахаром и разведенных горячим молоком (на 1 л молока берут 100 г сахара, 4 яйца, порошок ванилина). Все хорошо перемешивают (масса должна быть густой) и перекладывают в противни или формы, смазанные холодным сливочным маслом. Массу посыпают сухарями и запекают. При отпуске пудинг вынимают из формы так, чтобы нижняя сторона его оказалась наверху.</a:t>
            </a:r>
            <a:endParaRPr lang="ru-RU" sz="2000" b="1"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t>Блинчики с вареньем.</a:t>
            </a:r>
            <a:endParaRPr lang="ru-RU" b="1" dirty="0"/>
          </a:p>
        </p:txBody>
      </p:sp>
      <p:sp>
        <p:nvSpPr>
          <p:cNvPr id="3" name="Содержимое 2"/>
          <p:cNvSpPr>
            <a:spLocks noGrp="1"/>
          </p:cNvSpPr>
          <p:nvPr>
            <p:ph idx="1"/>
          </p:nvPr>
        </p:nvSpPr>
        <p:spPr/>
        <p:txBody>
          <a:bodyPr/>
          <a:lstStyle/>
          <a:p>
            <a:pPr algn="just"/>
            <a:r>
              <a:rPr lang="ru-RU" sz="2400" b="1" dirty="0" smtClean="0"/>
              <a:t>Тесто для блинчиков приготовляют на молоке, с добавлением муки, яиц, сахара. Выпекают блинчики, наливая топкий слой теста на смазанную кусочком шпика чугунную сковородку. Выпеченные блинчики складывают на доску жареной стороной вверх. На поджаренную сторону блинчика кладут варенье, придают форму конверта и обжаривают с двух сторон на сливочном масле. Отпускают по два-три блинчика на порцию и посыпают сахарной пудрой.</a:t>
            </a:r>
            <a:endParaRPr lang="ru-RU" sz="2400" b="1"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2910" y="571480"/>
            <a:ext cx="7772400" cy="1143000"/>
          </a:xfrm>
        </p:spPr>
        <p:txBody>
          <a:bodyPr/>
          <a:lstStyle/>
          <a:p>
            <a:r>
              <a:rPr lang="ru-RU" sz="3200" b="1" u="sng" dirty="0" smtClean="0"/>
              <a:t>Требования к качеству сладких блюд, условия и сроки их хранения</a:t>
            </a:r>
            <a:endParaRPr lang="ru-RU" sz="3200" b="1" u="sng" dirty="0"/>
          </a:p>
        </p:txBody>
      </p:sp>
      <p:sp>
        <p:nvSpPr>
          <p:cNvPr id="3" name="Содержимое 2"/>
          <p:cNvSpPr>
            <a:spLocks noGrp="1"/>
          </p:cNvSpPr>
          <p:nvPr>
            <p:ph idx="1"/>
          </p:nvPr>
        </p:nvSpPr>
        <p:spPr/>
        <p:txBody>
          <a:bodyPr/>
          <a:lstStyle/>
          <a:p>
            <a:pPr algn="just"/>
            <a:r>
              <a:rPr lang="ru-RU" sz="2800" b="1" dirty="0" smtClean="0">
                <a:solidFill>
                  <a:srgbClr val="FF0000"/>
                </a:solidFill>
              </a:rPr>
              <a:t>Кисели</a:t>
            </a:r>
            <a:r>
              <a:rPr lang="ru-RU" sz="2800" b="1" dirty="0" smtClean="0"/>
              <a:t> имеют однородную консистенцию, по густоте напоминают сметану или сливки. Поверхность их должна быть без пленки. Вкус киселей - сладкий; привкус, запах, цвет соответствуют тем фруктам и ягодам, из которых они приготовлены. Кисели из отваров, соков, сиропов - прозрачны, из молока и фруктово-ягодного пюре - мутные</a:t>
            </a:r>
            <a:endParaRPr lang="ru-RU" sz="2800" b="1"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4294967295"/>
          </p:nvPr>
        </p:nvSpPr>
        <p:spPr>
          <a:xfrm>
            <a:off x="0" y="0"/>
            <a:ext cx="9144000" cy="6858000"/>
          </a:xfrm>
        </p:spPr>
        <p:txBody>
          <a:bodyPr/>
          <a:lstStyle/>
          <a:p>
            <a:pPr algn="just"/>
            <a:r>
              <a:rPr lang="ru-RU" sz="2800" b="1" dirty="0" smtClean="0">
                <a:solidFill>
                  <a:srgbClr val="FF0000"/>
                </a:solidFill>
              </a:rPr>
              <a:t>Желе</a:t>
            </a:r>
            <a:r>
              <a:rPr lang="ru-RU" sz="2800" dirty="0" smtClean="0"/>
              <a:t> </a:t>
            </a:r>
            <a:r>
              <a:rPr lang="ru-RU" sz="2800" b="1" dirty="0" smtClean="0"/>
              <a:t>имеет однородную, студнеобразную, слегка упругую консистенцию. Форма желе - квадратная, с волнистыми краями или соответствующей формочки. Вкус - сладкий с привкусом и ароматом используемых продуктов.</a:t>
            </a:r>
          </a:p>
          <a:p>
            <a:pPr algn="just"/>
            <a:r>
              <a:rPr lang="ru-RU" sz="2800" b="1" dirty="0" smtClean="0">
                <a:solidFill>
                  <a:srgbClr val="FF0000"/>
                </a:solidFill>
              </a:rPr>
              <a:t>Мусс</a:t>
            </a:r>
            <a:r>
              <a:rPr lang="ru-RU" sz="2800" b="1" dirty="0" smtClean="0"/>
              <a:t> имеет нежную, слегка упругую, мелкопористую консистенцию. Форма изделия - квадратная или треугольная, с волнистыми краями. Вкус - сладкий с кисловатым привкусом. Цвет - белый, кремовый, розоватый; зависит от используемых продуктов</a:t>
            </a:r>
            <a:endParaRPr lang="ru-RU" sz="2800" b="1"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4294967295"/>
          </p:nvPr>
        </p:nvSpPr>
        <p:spPr>
          <a:xfrm>
            <a:off x="0" y="0"/>
            <a:ext cx="8929718" cy="6858000"/>
          </a:xfrm>
        </p:spPr>
        <p:txBody>
          <a:bodyPr/>
          <a:lstStyle/>
          <a:p>
            <a:r>
              <a:rPr lang="ru-RU" b="1" dirty="0" smtClean="0">
                <a:solidFill>
                  <a:srgbClr val="FF0000"/>
                </a:solidFill>
              </a:rPr>
              <a:t>Компоты</a:t>
            </a:r>
            <a:r>
              <a:rPr lang="ru-RU" dirty="0" smtClean="0"/>
              <a:t> состоят из сиропа и фруктов. Сироп - прозрачный, от желтоватого до светло-коричневого цвета. Фрукты и ягоды (целые или нарезанные) не переварены, сохранили свою форму. Вкус компотов - сладкий с кисловатым привкусом, запахом фруктов и ягод, из которых они приготовлены.</a:t>
            </a:r>
            <a:endParaRPr lang="ru-RU"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t>Х</a:t>
            </a:r>
            <a:r>
              <a:rPr lang="ru-RU" b="1" dirty="0" smtClean="0"/>
              <a:t>ранение</a:t>
            </a:r>
            <a:endParaRPr lang="ru-RU" b="1" dirty="0"/>
          </a:p>
        </p:txBody>
      </p:sp>
      <p:sp>
        <p:nvSpPr>
          <p:cNvPr id="3" name="Содержимое 2"/>
          <p:cNvSpPr>
            <a:spLocks noGrp="1"/>
          </p:cNvSpPr>
          <p:nvPr>
            <p:ph idx="1"/>
          </p:nvPr>
        </p:nvSpPr>
        <p:spPr/>
        <p:txBody>
          <a:bodyPr/>
          <a:lstStyle/>
          <a:p>
            <a:pPr algn="just"/>
            <a:r>
              <a:rPr lang="ru-RU" sz="2800" b="1" dirty="0" smtClean="0"/>
              <a:t>Холодные сладкие блюда хранят в </a:t>
            </a:r>
            <a:r>
              <a:rPr lang="ru-RU" sz="2800" b="1" dirty="0" err="1"/>
              <a:t>н</a:t>
            </a:r>
            <a:r>
              <a:rPr lang="ru-RU" sz="2800" b="1" dirty="0" err="1" smtClean="0"/>
              <a:t>еокисляющейся</a:t>
            </a:r>
            <a:r>
              <a:rPr lang="ru-RU" sz="2800" b="1" dirty="0" smtClean="0"/>
              <a:t> посуде до 24 ч при температуре 0 - 14° С.Горячие сладкие блюда хранят до подачи в жарочном шкафу при температуре 55 - 60° С или на водяном </a:t>
            </a:r>
            <a:r>
              <a:rPr lang="ru-RU" sz="2800" b="1" dirty="0" err="1" smtClean="0"/>
              <a:t>мармите.Заваренный</a:t>
            </a:r>
            <a:r>
              <a:rPr lang="ru-RU" sz="2800" b="1" dirty="0" smtClean="0"/>
              <a:t> чай хранят не более 1 ч.Отжатые из фруктов и ягод или вскрытые консервированные соки хранят в фарфоровой или эмалированной посуде от 2 до 4 ч.</a:t>
            </a:r>
            <a:endParaRPr lang="ru-RU" sz="2800" b="1"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3568" y="0"/>
            <a:ext cx="7772400" cy="1143000"/>
          </a:xfrm>
        </p:spPr>
        <p:txBody>
          <a:bodyPr/>
          <a:lstStyle/>
          <a:p>
            <a:r>
              <a:rPr lang="ru-RU" sz="2800" b="1" dirty="0" smtClean="0">
                <a:cs typeface="Andalus" pitchFamily="18" charset="-78"/>
              </a:rPr>
              <a:t>Организация рабочего места</a:t>
            </a:r>
            <a:endParaRPr lang="ru-RU" sz="2800" b="1" dirty="0">
              <a:cs typeface="Andalus" pitchFamily="18" charset="-78"/>
            </a:endParaRPr>
          </a:p>
        </p:txBody>
      </p:sp>
      <p:sp>
        <p:nvSpPr>
          <p:cNvPr id="3" name="Объект 2"/>
          <p:cNvSpPr>
            <a:spLocks noGrp="1"/>
          </p:cNvSpPr>
          <p:nvPr>
            <p:ph idx="1"/>
          </p:nvPr>
        </p:nvSpPr>
        <p:spPr>
          <a:xfrm>
            <a:off x="755576" y="908720"/>
            <a:ext cx="7772400" cy="5544616"/>
          </a:xfrm>
        </p:spPr>
        <p:txBody>
          <a:bodyPr/>
          <a:lstStyle/>
          <a:p>
            <a:r>
              <a:rPr lang="ru-RU" sz="2800" dirty="0"/>
              <a:t>Горячие цехи организуются на предприятиях, выполняющих полный цикл производства, Горячий цех является основным цехом предприятия общественного питания, в котором завершается технологический процесс приготовления пищи: осуществляется тепловая обработка продуктов и полуфабрикатов, варка бульона, приготовление супов, соусов, гарниров, вторых блюд, а также производится тепловая обработка продуктов для холодных и сладких </a:t>
            </a:r>
            <a:r>
              <a:rPr lang="ru-RU" sz="2800" dirty="0" smtClean="0"/>
              <a:t>блюд.</a:t>
            </a:r>
            <a:endParaRPr lang="ru-RU" sz="2800" dirty="0"/>
          </a:p>
        </p:txBody>
      </p:sp>
    </p:spTree>
    <p:extLst>
      <p:ext uri="{BB962C8B-B14F-4D97-AF65-F5344CB8AC3E}">
        <p14:creationId xmlns:p14="http://schemas.microsoft.com/office/powerpoint/2010/main" val="414973021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3568" y="260648"/>
            <a:ext cx="7772400" cy="1143000"/>
          </a:xfrm>
        </p:spPr>
        <p:txBody>
          <a:bodyPr/>
          <a:lstStyle/>
          <a:p>
            <a:r>
              <a:rPr lang="ru-RU" sz="3200" b="1" dirty="0" smtClean="0"/>
              <a:t>Инструменты и оборудование</a:t>
            </a:r>
            <a:endParaRPr lang="ru-RU" sz="3200" b="1" dirty="0"/>
          </a:p>
        </p:txBody>
      </p:sp>
      <p:sp>
        <p:nvSpPr>
          <p:cNvPr id="3" name="Объект 2"/>
          <p:cNvSpPr>
            <a:spLocks noGrp="1"/>
          </p:cNvSpPr>
          <p:nvPr>
            <p:ph idx="1"/>
          </p:nvPr>
        </p:nvSpPr>
        <p:spPr>
          <a:xfrm>
            <a:off x="683568" y="1556792"/>
            <a:ext cx="7772400" cy="5400600"/>
          </a:xfrm>
        </p:spPr>
        <p:txBody>
          <a:bodyPr/>
          <a:lstStyle/>
          <a:p>
            <a:r>
              <a:rPr lang="ru-RU" dirty="0"/>
              <a:t>Оборудование для горячего цеха подбирают по нормам оснащения торгово-технологическим и холодильным оборудованием в соответствии с типом и количеством посадочных мест в предприятии, режимом его работы, максимальной загрузкой торгового зала в часы пик, а также формам </a:t>
            </a:r>
            <a:r>
              <a:rPr lang="ru-RU" dirty="0" smtClean="0"/>
              <a:t>обслуживания.</a:t>
            </a:r>
            <a:endParaRPr lang="ru-RU" dirty="0"/>
          </a:p>
        </p:txBody>
      </p:sp>
    </p:spTree>
    <p:extLst>
      <p:ext uri="{BB962C8B-B14F-4D97-AF65-F5344CB8AC3E}">
        <p14:creationId xmlns:p14="http://schemas.microsoft.com/office/powerpoint/2010/main" val="25492464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t>Значение сладких блюд в питании.</a:t>
            </a:r>
            <a:endParaRPr lang="ru-RU" b="1" dirty="0"/>
          </a:p>
        </p:txBody>
      </p:sp>
      <p:sp>
        <p:nvSpPr>
          <p:cNvPr id="3" name="Содержимое 2"/>
          <p:cNvSpPr>
            <a:spLocks noGrp="1"/>
          </p:cNvSpPr>
          <p:nvPr>
            <p:ph idx="1"/>
          </p:nvPr>
        </p:nvSpPr>
        <p:spPr/>
        <p:txBody>
          <a:bodyPr/>
          <a:lstStyle/>
          <a:p>
            <a:pPr algn="just"/>
            <a:r>
              <a:rPr lang="ru-RU" sz="2400" b="1" dirty="0">
                <a:solidFill>
                  <a:schemeClr val="tx1"/>
                </a:solidFill>
                <a:latin typeface="+mn-lt"/>
                <a:ea typeface="+mn-ea"/>
                <a:cs typeface="+mn-cs"/>
              </a:rPr>
              <a:t>Сладкие блюда содержат значительное количество сахара, который очень легко усваивается организмом человека. Многие из сладких блюд </a:t>
            </a:r>
            <a:r>
              <a:rPr lang="ru-RU" sz="2400" b="1" dirty="0" smtClean="0">
                <a:solidFill>
                  <a:schemeClr val="tx1"/>
                </a:solidFill>
                <a:latin typeface="+mn-lt"/>
                <a:ea typeface="+mn-ea"/>
                <a:cs typeface="+mn-cs"/>
              </a:rPr>
              <a:t>высококалорийны. </a:t>
            </a:r>
            <a:r>
              <a:rPr lang="ru-RU" sz="2400" b="1" dirty="0">
                <a:solidFill>
                  <a:schemeClr val="tx1"/>
                </a:solidFill>
                <a:latin typeface="+mn-lt"/>
                <a:ea typeface="+mn-ea"/>
                <a:cs typeface="+mn-cs"/>
              </a:rPr>
              <a:t>Блюда, приготовленные из плодов и ягод, отличаются высокой витаминной активностью. Кроме того, сладкие блюда обладают приятным вкусом, ароматом, нежной консистенцией, имеют красивую окраску и благоприятно влияют на процесс пищеварения. </a:t>
            </a:r>
          </a:p>
          <a:p>
            <a:pPr algn="just"/>
            <a:endParaRPr lang="ru-RU" sz="2400" b="1"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1560" y="188640"/>
            <a:ext cx="7772400" cy="1143000"/>
          </a:xfrm>
        </p:spPr>
        <p:txBody>
          <a:bodyPr/>
          <a:lstStyle/>
          <a:p>
            <a:r>
              <a:rPr lang="ru-RU" sz="3200" b="1" dirty="0" smtClean="0"/>
              <a:t>Техника безопасности</a:t>
            </a:r>
            <a:endParaRPr lang="ru-RU" sz="3200" b="1" dirty="0"/>
          </a:p>
        </p:txBody>
      </p:sp>
      <p:sp>
        <p:nvSpPr>
          <p:cNvPr id="3" name="Объект 2"/>
          <p:cNvSpPr>
            <a:spLocks noGrp="1"/>
          </p:cNvSpPr>
          <p:nvPr>
            <p:ph idx="1"/>
          </p:nvPr>
        </p:nvSpPr>
        <p:spPr>
          <a:xfrm>
            <a:off x="611560" y="1412776"/>
            <a:ext cx="7772400" cy="4968552"/>
          </a:xfrm>
        </p:spPr>
        <p:txBody>
          <a:bodyPr/>
          <a:lstStyle/>
          <a:p>
            <a:r>
              <a:rPr lang="ru-RU" sz="2800" dirty="0">
                <a:latin typeface="Times New Roman" pitchFamily="18" charset="0"/>
                <a:cs typeface="Times New Roman" pitchFamily="18" charset="0"/>
              </a:rPr>
              <a:t>Согласно инструкции по технике безопасности все оборудование, работающее на электрическом токе, должно быть заземлено, т. е. металлические части оборудования соединяются с заземлителями, проложенными в земле. Благодаря этому при включении человека в цепь через его тело проходит ток, не представляющий опасности для жизни. Перед рубильниками и машинами должны быть резиновые коврики и таблички: «Высокое напряжение – опасно для жизни».</a:t>
            </a:r>
          </a:p>
        </p:txBody>
      </p:sp>
    </p:spTree>
    <p:extLst>
      <p:ext uri="{BB962C8B-B14F-4D97-AF65-F5344CB8AC3E}">
        <p14:creationId xmlns:p14="http://schemas.microsoft.com/office/powerpoint/2010/main" val="421815166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27584" y="476672"/>
            <a:ext cx="7632848" cy="5693866"/>
          </a:xfrm>
          <a:prstGeom prst="rect">
            <a:avLst/>
          </a:prstGeom>
        </p:spPr>
        <p:txBody>
          <a:bodyPr wrap="square">
            <a:spAutoFit/>
          </a:bodyPr>
          <a:lstStyle/>
          <a:p>
            <a:r>
              <a:rPr lang="ru-RU" sz="2800" dirty="0">
                <a:latin typeface="+mj-lt"/>
              </a:rPr>
              <a:t>Опасность поражения током увеличивается при повышенной температуре в помещении, во влажном и сыром </a:t>
            </a:r>
            <a:r>
              <a:rPr lang="ru-RU" sz="2800" dirty="0" smtClean="0">
                <a:latin typeface="+mj-lt"/>
              </a:rPr>
              <a:t>воздухе. Безопасность </a:t>
            </a:r>
            <a:r>
              <a:rPr lang="ru-RU" sz="2800" dirty="0">
                <a:latin typeface="+mj-lt"/>
              </a:rPr>
              <a:t>работы на механическом оборудовании зависит от конструкции машин, наличия ограждений, сигнализации и блокирующих устройств. Перед пуском машины необходимо убедиться, что в рабочей камере и около движущихся частей машины нет посторонних предметов, привести в порядок рабочее место и спецодежду, проверить наличие ограждений движущихся частей машины.</a:t>
            </a:r>
          </a:p>
        </p:txBody>
      </p:sp>
    </p:spTree>
    <p:extLst>
      <p:ext uri="{BB962C8B-B14F-4D97-AF65-F5344CB8AC3E}">
        <p14:creationId xmlns:p14="http://schemas.microsoft.com/office/powerpoint/2010/main" val="11506147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t>Холодные сладкие блюда</a:t>
            </a:r>
            <a:endParaRPr lang="ru-RU" b="1" dirty="0"/>
          </a:p>
        </p:txBody>
      </p:sp>
      <p:sp>
        <p:nvSpPr>
          <p:cNvPr id="3" name="Содержимое 2"/>
          <p:cNvSpPr>
            <a:spLocks noGrp="1"/>
          </p:cNvSpPr>
          <p:nvPr>
            <p:ph idx="1"/>
          </p:nvPr>
        </p:nvSpPr>
        <p:spPr/>
        <p:txBody>
          <a:bodyPr/>
          <a:lstStyle/>
          <a:p>
            <a:pPr algn="just"/>
            <a:r>
              <a:rPr lang="ru-RU" sz="2800" b="1" dirty="0">
                <a:solidFill>
                  <a:schemeClr val="tx1"/>
                </a:solidFill>
                <a:latin typeface="+mn-lt"/>
                <a:ea typeface="+mn-ea"/>
                <a:cs typeface="+mn-cs"/>
              </a:rPr>
              <a:t>Сладкие блюда и напитки - традиционное дополнение любого меню. Ими непременно заканчиваются обеды, они являются украшением и завершением праздничного стола. Они приятны на вкус, очень питательны, вызывают чувство насыщения, способствуют улучшения пищеварения.</a:t>
            </a:r>
          </a:p>
          <a:p>
            <a:pPr algn="just"/>
            <a:r>
              <a:rPr lang="ru-RU" sz="2800" dirty="0">
                <a:solidFill>
                  <a:schemeClr val="tx1"/>
                </a:solidFill>
                <a:latin typeface="+mn-lt"/>
                <a:ea typeface="+mn-ea"/>
                <a:cs typeface="+mn-cs"/>
              </a:rPr>
              <a:t> </a:t>
            </a:r>
          </a:p>
          <a:p>
            <a:pPr algn="just"/>
            <a:endParaRPr lang="ru-RU" sz="28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4800" b="1" dirty="0" smtClean="0"/>
              <a:t>Сырьё:</a:t>
            </a:r>
            <a:endParaRPr lang="ru-RU" sz="4800" b="1" dirty="0"/>
          </a:p>
        </p:txBody>
      </p:sp>
      <p:sp>
        <p:nvSpPr>
          <p:cNvPr id="3" name="Содержимое 2"/>
          <p:cNvSpPr>
            <a:spLocks noGrp="1"/>
          </p:cNvSpPr>
          <p:nvPr>
            <p:ph idx="1"/>
          </p:nvPr>
        </p:nvSpPr>
        <p:spPr/>
        <p:txBody>
          <a:bodyPr/>
          <a:lstStyle/>
          <a:p>
            <a:r>
              <a:rPr lang="ru-RU" b="1" dirty="0">
                <a:solidFill>
                  <a:schemeClr val="tx1"/>
                </a:solidFill>
                <a:latin typeface="+mn-lt"/>
                <a:ea typeface="+mn-ea"/>
                <a:cs typeface="+mn-cs"/>
              </a:rPr>
              <a:t>В состав сладких блюд входят такие продукты, как сливки, молоко, яйца, сахар, крупы, мука, масло, ягоды, фрукты, какао, кофе, различные вкусовые, ароматические и </a:t>
            </a:r>
            <a:r>
              <a:rPr lang="ru-RU" b="1" dirty="0" err="1">
                <a:solidFill>
                  <a:schemeClr val="tx1"/>
                </a:solidFill>
                <a:latin typeface="+mn-lt"/>
                <a:ea typeface="+mn-ea"/>
                <a:cs typeface="+mn-cs"/>
              </a:rPr>
              <a:t>желирующие</a:t>
            </a:r>
            <a:r>
              <a:rPr lang="ru-RU" b="1" dirty="0">
                <a:solidFill>
                  <a:schemeClr val="tx1"/>
                </a:solidFill>
                <a:latin typeface="+mn-lt"/>
                <a:ea typeface="+mn-ea"/>
                <a:cs typeface="+mn-cs"/>
              </a:rPr>
              <a:t> вещества.</a:t>
            </a:r>
          </a:p>
          <a:p>
            <a:r>
              <a:rPr lang="ru-RU" b="1" dirty="0">
                <a:solidFill>
                  <a:schemeClr val="tx1"/>
                </a:solidFill>
                <a:latin typeface="+mn-lt"/>
                <a:ea typeface="+mn-ea"/>
                <a:cs typeface="+mn-cs"/>
              </a:rPr>
              <a:t> </a:t>
            </a:r>
          </a:p>
          <a:p>
            <a:endParaRPr lang="ru-RU"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2910" y="571480"/>
            <a:ext cx="7772400" cy="1143000"/>
          </a:xfrm>
        </p:spPr>
        <p:txBody>
          <a:bodyPr/>
          <a:lstStyle/>
          <a:p>
            <a:r>
              <a:rPr lang="ru-RU" b="1" dirty="0" smtClean="0"/>
              <a:t>Холодные сладкие блюда</a:t>
            </a:r>
            <a:endParaRPr lang="ru-RU" b="1" dirty="0"/>
          </a:p>
        </p:txBody>
      </p:sp>
      <p:sp>
        <p:nvSpPr>
          <p:cNvPr id="3" name="Содержимое 2"/>
          <p:cNvSpPr>
            <a:spLocks noGrp="1"/>
          </p:cNvSpPr>
          <p:nvPr>
            <p:ph idx="1"/>
          </p:nvPr>
        </p:nvSpPr>
        <p:spPr/>
        <p:txBody>
          <a:bodyPr/>
          <a:lstStyle/>
          <a:p>
            <a:r>
              <a:rPr lang="ru-RU" b="1" dirty="0">
                <a:solidFill>
                  <a:schemeClr val="tx1"/>
                </a:solidFill>
                <a:latin typeface="+mn-lt"/>
                <a:ea typeface="+mn-ea"/>
                <a:cs typeface="+mn-cs"/>
              </a:rPr>
              <a:t>1) свежие фрукты и ягоды</a:t>
            </a:r>
            <a:r>
              <a:rPr lang="ru-RU" b="1" dirty="0" smtClean="0">
                <a:solidFill>
                  <a:schemeClr val="tx1"/>
                </a:solidFill>
                <a:latin typeface="+mn-lt"/>
                <a:ea typeface="+mn-ea"/>
                <a:cs typeface="+mn-cs"/>
              </a:rPr>
              <a:t>;</a:t>
            </a:r>
          </a:p>
          <a:p>
            <a:r>
              <a:rPr lang="ru-RU" b="1" dirty="0" smtClean="0">
                <a:solidFill>
                  <a:schemeClr val="tx1"/>
                </a:solidFill>
                <a:latin typeface="+mn-lt"/>
                <a:ea typeface="+mn-ea"/>
                <a:cs typeface="+mn-cs"/>
              </a:rPr>
              <a:t> </a:t>
            </a:r>
            <a:r>
              <a:rPr lang="ru-RU" b="1" dirty="0">
                <a:solidFill>
                  <a:schemeClr val="tx1"/>
                </a:solidFill>
                <a:latin typeface="+mn-lt"/>
                <a:ea typeface="+mn-ea"/>
                <a:cs typeface="+mn-cs"/>
              </a:rPr>
              <a:t>2) фрукты в сиропе с вином и компоты</a:t>
            </a:r>
            <a:r>
              <a:rPr lang="ru-RU" b="1" dirty="0" smtClean="0">
                <a:solidFill>
                  <a:schemeClr val="tx1"/>
                </a:solidFill>
                <a:latin typeface="+mn-lt"/>
                <a:ea typeface="+mn-ea"/>
                <a:cs typeface="+mn-cs"/>
              </a:rPr>
              <a:t>;</a:t>
            </a:r>
          </a:p>
          <a:p>
            <a:r>
              <a:rPr lang="ru-RU" b="1" dirty="0" smtClean="0">
                <a:solidFill>
                  <a:schemeClr val="tx1"/>
                </a:solidFill>
                <a:latin typeface="+mn-lt"/>
                <a:ea typeface="+mn-ea"/>
                <a:cs typeface="+mn-cs"/>
              </a:rPr>
              <a:t> </a:t>
            </a:r>
            <a:r>
              <a:rPr lang="ru-RU" b="1" dirty="0">
                <a:solidFill>
                  <a:schemeClr val="tx1"/>
                </a:solidFill>
                <a:latin typeface="+mn-lt"/>
                <a:ea typeface="+mn-ea"/>
                <a:cs typeface="+mn-cs"/>
              </a:rPr>
              <a:t>3) </a:t>
            </a:r>
            <a:r>
              <a:rPr lang="ru-RU" b="1" dirty="0" err="1">
                <a:solidFill>
                  <a:schemeClr val="tx1"/>
                </a:solidFill>
                <a:latin typeface="+mn-lt"/>
                <a:ea typeface="+mn-ea"/>
                <a:cs typeface="+mn-cs"/>
              </a:rPr>
              <a:t>желированные</a:t>
            </a:r>
            <a:r>
              <a:rPr lang="ru-RU" b="1" dirty="0">
                <a:solidFill>
                  <a:schemeClr val="tx1"/>
                </a:solidFill>
                <a:latin typeface="+mn-lt"/>
                <a:ea typeface="+mn-ea"/>
                <a:cs typeface="+mn-cs"/>
              </a:rPr>
              <a:t> сладкие блюда</a:t>
            </a:r>
            <a:r>
              <a:rPr lang="ru-RU" b="1" dirty="0" smtClean="0">
                <a:solidFill>
                  <a:schemeClr val="tx1"/>
                </a:solidFill>
                <a:latin typeface="+mn-lt"/>
                <a:ea typeface="+mn-ea"/>
                <a:cs typeface="+mn-cs"/>
              </a:rPr>
              <a:t>;</a:t>
            </a:r>
          </a:p>
          <a:p>
            <a:r>
              <a:rPr lang="ru-RU" b="1" dirty="0" smtClean="0">
                <a:solidFill>
                  <a:schemeClr val="tx1"/>
                </a:solidFill>
                <a:latin typeface="+mn-lt"/>
                <a:ea typeface="+mn-ea"/>
                <a:cs typeface="+mn-cs"/>
              </a:rPr>
              <a:t> </a:t>
            </a:r>
            <a:r>
              <a:rPr lang="ru-RU" b="1" dirty="0">
                <a:solidFill>
                  <a:schemeClr val="tx1"/>
                </a:solidFill>
                <a:latin typeface="+mn-lt"/>
                <a:ea typeface="+mn-ea"/>
                <a:cs typeface="+mn-cs"/>
              </a:rPr>
              <a:t>4) замороженные сладкие </a:t>
            </a:r>
            <a:r>
              <a:rPr lang="ru-RU" b="1" dirty="0" smtClean="0">
                <a:solidFill>
                  <a:schemeClr val="tx1"/>
                </a:solidFill>
                <a:latin typeface="+mn-lt"/>
                <a:ea typeface="+mn-ea"/>
                <a:cs typeface="+mn-cs"/>
              </a:rPr>
              <a:t>блюда</a:t>
            </a:r>
          </a:p>
          <a:p>
            <a:r>
              <a:rPr lang="ru-RU" b="1" dirty="0" smtClean="0"/>
              <a:t>Температура подачи: 8-10 С</a:t>
            </a:r>
            <a:endParaRPr lang="ru-RU" b="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4294967295"/>
          </p:nvPr>
        </p:nvSpPr>
        <p:spPr>
          <a:xfrm>
            <a:off x="0" y="0"/>
            <a:ext cx="9144000" cy="6096000"/>
          </a:xfrm>
        </p:spPr>
        <p:txBody>
          <a:bodyPr/>
          <a:lstStyle/>
          <a:p>
            <a:pPr algn="just">
              <a:buNone/>
            </a:pPr>
            <a:r>
              <a:rPr lang="ru-RU" sz="2000" b="1" dirty="0" smtClean="0">
                <a:solidFill>
                  <a:schemeClr val="tx1"/>
                </a:solidFill>
                <a:latin typeface="+mn-lt"/>
                <a:ea typeface="+mn-ea"/>
                <a:cs typeface="+mn-cs"/>
              </a:rPr>
              <a:t>   </a:t>
            </a:r>
          </a:p>
          <a:p>
            <a:pPr algn="just">
              <a:buNone/>
            </a:pPr>
            <a:r>
              <a:rPr lang="ru-RU" sz="2000" b="1" dirty="0" smtClean="0"/>
              <a:t>     </a:t>
            </a:r>
            <a:r>
              <a:rPr lang="ru-RU" sz="2400" b="1" dirty="0" smtClean="0">
                <a:solidFill>
                  <a:schemeClr val="tx1"/>
                </a:solidFill>
                <a:latin typeface="+mn-lt"/>
                <a:ea typeface="+mn-ea"/>
                <a:cs typeface="+mn-cs"/>
              </a:rPr>
              <a:t>Кисели </a:t>
            </a:r>
            <a:r>
              <a:rPr lang="ru-RU" sz="2400" b="1" dirty="0">
                <a:solidFill>
                  <a:schemeClr val="tx1"/>
                </a:solidFill>
                <a:latin typeface="+mn-lt"/>
                <a:ea typeface="+mn-ea"/>
                <a:cs typeface="+mn-cs"/>
              </a:rPr>
              <a:t>и </a:t>
            </a:r>
            <a:r>
              <a:rPr lang="ru-RU" sz="2400" b="1" dirty="0" smtClean="0">
                <a:solidFill>
                  <a:schemeClr val="tx1"/>
                </a:solidFill>
                <a:latin typeface="+mn-lt"/>
                <a:ea typeface="+mn-ea"/>
                <a:cs typeface="+mn-cs"/>
              </a:rPr>
              <a:t>компоты </a:t>
            </a:r>
            <a:r>
              <a:rPr lang="ru-RU" sz="2400" b="1" dirty="0">
                <a:solidFill>
                  <a:schemeClr val="tx1"/>
                </a:solidFill>
                <a:latin typeface="+mn-lt"/>
                <a:ea typeface="+mn-ea"/>
                <a:cs typeface="+mn-cs"/>
              </a:rPr>
              <a:t>готовят из свежих, быстрозамороженных, сушеных, стерилизованных плодов и ягод.</a:t>
            </a:r>
          </a:p>
          <a:p>
            <a:pPr algn="just"/>
            <a:r>
              <a:rPr lang="ru-RU" sz="2400" b="1" dirty="0">
                <a:solidFill>
                  <a:schemeClr val="tx1"/>
                </a:solidFill>
                <a:latin typeface="+mn-lt"/>
                <a:ea typeface="+mn-ea"/>
                <a:cs typeface="+mn-cs"/>
              </a:rPr>
              <a:t> </a:t>
            </a:r>
            <a:r>
              <a:rPr lang="ru-RU" sz="2400" b="1" dirty="0" smtClean="0">
                <a:solidFill>
                  <a:schemeClr val="tx1"/>
                </a:solidFill>
                <a:latin typeface="+mn-lt"/>
                <a:ea typeface="+mn-ea"/>
                <a:cs typeface="+mn-cs"/>
              </a:rPr>
              <a:t>Желе </a:t>
            </a:r>
            <a:r>
              <a:rPr lang="ru-RU" sz="2400" b="1" dirty="0">
                <a:solidFill>
                  <a:schemeClr val="tx1"/>
                </a:solidFill>
                <a:latin typeface="+mn-lt"/>
                <a:ea typeface="+mn-ea"/>
                <a:cs typeface="+mn-cs"/>
              </a:rPr>
              <a:t>и муссы приготовляют в основном из тех же продуктов, что и кисели. А также используют желатин или манную крупу.</a:t>
            </a:r>
          </a:p>
          <a:p>
            <a:pPr algn="just"/>
            <a:r>
              <a:rPr lang="ru-RU" sz="2400" b="1" dirty="0">
                <a:solidFill>
                  <a:schemeClr val="tx1"/>
                </a:solidFill>
                <a:latin typeface="+mn-lt"/>
                <a:ea typeface="+mn-ea"/>
                <a:cs typeface="+mn-cs"/>
              </a:rPr>
              <a:t> </a:t>
            </a:r>
            <a:r>
              <a:rPr lang="ru-RU" sz="2400" b="1" dirty="0" smtClean="0">
                <a:solidFill>
                  <a:schemeClr val="tx1"/>
                </a:solidFill>
                <a:latin typeface="+mn-lt"/>
                <a:ea typeface="+mn-ea"/>
                <a:cs typeface="+mn-cs"/>
              </a:rPr>
              <a:t>Для </a:t>
            </a:r>
            <a:r>
              <a:rPr lang="ru-RU" sz="2400" b="1" dirty="0">
                <a:solidFill>
                  <a:schemeClr val="tx1"/>
                </a:solidFill>
                <a:latin typeface="+mn-lt"/>
                <a:ea typeface="+mn-ea"/>
                <a:cs typeface="+mn-cs"/>
              </a:rPr>
              <a:t>приготовления крема необходимы взбитые сливки не менее 30% жирности или взбитая сметана, а также растворенный желатин.</a:t>
            </a:r>
          </a:p>
          <a:p>
            <a:pPr algn="just"/>
            <a:r>
              <a:rPr lang="ru-RU" sz="2400" b="1" dirty="0">
                <a:solidFill>
                  <a:schemeClr val="tx1"/>
                </a:solidFill>
                <a:latin typeface="+mn-lt"/>
                <a:ea typeface="+mn-ea"/>
                <a:cs typeface="+mn-cs"/>
              </a:rPr>
              <a:t> </a:t>
            </a:r>
            <a:r>
              <a:rPr lang="ru-RU" sz="2400" b="1" dirty="0" smtClean="0">
                <a:solidFill>
                  <a:schemeClr val="tx1"/>
                </a:solidFill>
                <a:latin typeface="+mn-lt"/>
                <a:ea typeface="+mn-ea"/>
                <a:cs typeface="+mn-cs"/>
              </a:rPr>
              <a:t>Суфле </a:t>
            </a:r>
            <a:r>
              <a:rPr lang="ru-RU" sz="2400" b="1" dirty="0">
                <a:solidFill>
                  <a:schemeClr val="tx1"/>
                </a:solidFill>
                <a:latin typeface="+mn-lt"/>
                <a:ea typeface="+mn-ea"/>
                <a:cs typeface="+mn-cs"/>
              </a:rPr>
              <a:t>в отличие от многих других сладких блюд, как правило, подается в горячем виде сразу же после выпечки.</a:t>
            </a:r>
          </a:p>
          <a:p>
            <a:pPr algn="just"/>
            <a:endParaRPr lang="ru-RU" sz="2400" b="1" dirty="0">
              <a:solidFill>
                <a:schemeClr val="tx1"/>
              </a:solidFill>
              <a:latin typeface="+mn-lt"/>
              <a:ea typeface="+mn-ea"/>
              <a:cs typeface="+mn-cs"/>
            </a:endParaRPr>
          </a:p>
          <a:p>
            <a:pPr algn="just"/>
            <a:r>
              <a:rPr lang="ru-RU" sz="2000" b="1" dirty="0">
                <a:solidFill>
                  <a:schemeClr val="tx1"/>
                </a:solidFill>
                <a:latin typeface="+mn-lt"/>
                <a:ea typeface="+mn-ea"/>
                <a:cs typeface="+mn-cs"/>
              </a:rPr>
              <a:t> </a:t>
            </a:r>
            <a:endParaRPr lang="ru-RU" sz="2000" b="1"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t>Горячие сладкие блюда</a:t>
            </a:r>
            <a:endParaRPr lang="ru-RU" b="1" dirty="0"/>
          </a:p>
        </p:txBody>
      </p:sp>
      <p:sp>
        <p:nvSpPr>
          <p:cNvPr id="3" name="Содержимое 2"/>
          <p:cNvSpPr>
            <a:spLocks noGrp="1"/>
          </p:cNvSpPr>
          <p:nvPr>
            <p:ph sz="half" idx="1"/>
          </p:nvPr>
        </p:nvSpPr>
        <p:spPr/>
        <p:txBody>
          <a:bodyPr/>
          <a:lstStyle/>
          <a:p>
            <a:r>
              <a:rPr lang="ru-RU" b="1" dirty="0" smtClean="0">
                <a:solidFill>
                  <a:schemeClr val="tx1"/>
                </a:solidFill>
                <a:latin typeface="+mn-lt"/>
                <a:ea typeface="+mn-ea"/>
                <a:cs typeface="+mn-cs"/>
              </a:rPr>
              <a:t> пудинги</a:t>
            </a:r>
          </a:p>
          <a:p>
            <a:r>
              <a:rPr lang="ru-RU" b="1" dirty="0" smtClean="0">
                <a:solidFill>
                  <a:schemeClr val="tx1"/>
                </a:solidFill>
                <a:latin typeface="+mn-lt"/>
                <a:ea typeface="+mn-ea"/>
                <a:cs typeface="+mn-cs"/>
              </a:rPr>
              <a:t> суфле</a:t>
            </a:r>
          </a:p>
          <a:p>
            <a:r>
              <a:rPr lang="ru-RU" b="1" dirty="0" smtClean="0">
                <a:solidFill>
                  <a:schemeClr val="tx1"/>
                </a:solidFill>
                <a:latin typeface="+mn-lt"/>
                <a:ea typeface="+mn-ea"/>
                <a:cs typeface="+mn-cs"/>
              </a:rPr>
              <a:t> блинчики</a:t>
            </a:r>
          </a:p>
          <a:p>
            <a:r>
              <a:rPr lang="ru-RU" b="1" dirty="0" smtClean="0"/>
              <a:t>Температура подачи: 65-70 С</a:t>
            </a:r>
            <a:r>
              <a:rPr lang="ru-RU" b="1" dirty="0" smtClean="0">
                <a:solidFill>
                  <a:schemeClr val="tx1"/>
                </a:solidFill>
                <a:latin typeface="+mn-lt"/>
                <a:ea typeface="+mn-ea"/>
                <a:cs typeface="+mn-cs"/>
              </a:rPr>
              <a:t> </a:t>
            </a:r>
            <a:endParaRPr lang="ru-RU" b="1" dirty="0"/>
          </a:p>
        </p:txBody>
      </p:sp>
      <p:sp>
        <p:nvSpPr>
          <p:cNvPr id="5" name="Содержимое 4"/>
          <p:cNvSpPr>
            <a:spLocks noGrp="1"/>
          </p:cNvSpPr>
          <p:nvPr>
            <p:ph sz="half" idx="2"/>
          </p:nvPr>
        </p:nvSpPr>
        <p:spPr/>
        <p:txBody>
          <a:bodyPr/>
          <a:lstStyle/>
          <a:p>
            <a:endParaRPr lang="ru-RU"/>
          </a:p>
        </p:txBody>
      </p:sp>
      <p:pic>
        <p:nvPicPr>
          <p:cNvPr id="12290" name="Picture 2"/>
          <p:cNvPicPr>
            <a:picLocks noChangeAspect="1" noChangeArrowheads="1"/>
          </p:cNvPicPr>
          <p:nvPr/>
        </p:nvPicPr>
        <p:blipFill>
          <a:blip r:embed="rId2" cstate="print"/>
          <a:srcRect/>
          <a:stretch>
            <a:fillRect/>
          </a:stretch>
        </p:blipFill>
        <p:spPr bwMode="auto">
          <a:xfrm>
            <a:off x="4143372" y="1785926"/>
            <a:ext cx="4714908" cy="428628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4294967295"/>
          </p:nvPr>
        </p:nvSpPr>
        <p:spPr>
          <a:xfrm>
            <a:off x="0" y="0"/>
            <a:ext cx="9001156" cy="6858000"/>
          </a:xfrm>
        </p:spPr>
        <p:txBody>
          <a:bodyPr/>
          <a:lstStyle/>
          <a:p>
            <a:pPr algn="just"/>
            <a:r>
              <a:rPr lang="ru-RU" b="1" dirty="0" smtClean="0">
                <a:solidFill>
                  <a:schemeClr val="tx1"/>
                </a:solidFill>
                <a:latin typeface="+mn-lt"/>
                <a:ea typeface="+mn-ea"/>
                <a:cs typeface="+mn-cs"/>
              </a:rPr>
              <a:t>К легкоусвояемым сладким блюдам относятся всевозможные пудинги, отличающиеся нежной, пышной консистенцией, запеканки, шарлотки, свежие, вареные или запеченные фрукты под сладким соусом.</a:t>
            </a:r>
          </a:p>
          <a:p>
            <a:pPr algn="just"/>
            <a:r>
              <a:rPr lang="ru-RU" b="1" dirty="0" smtClean="0">
                <a:solidFill>
                  <a:schemeClr val="tx1"/>
                </a:solidFill>
                <a:latin typeface="+mn-lt"/>
                <a:ea typeface="+mn-ea"/>
                <a:cs typeface="+mn-cs"/>
              </a:rPr>
              <a:t>   Стало привычным включать в меню праздничного обеда мороженое - исключительно приятный на вкус и внешне привлекательный продукт. Оно может быть составной частью таких прохладительных напитков, как </a:t>
            </a:r>
            <a:r>
              <a:rPr lang="ru-RU" b="1" dirty="0" err="1" smtClean="0">
                <a:solidFill>
                  <a:schemeClr val="tx1"/>
                </a:solidFill>
                <a:latin typeface="+mn-lt"/>
                <a:ea typeface="+mn-ea"/>
                <a:cs typeface="+mn-cs"/>
              </a:rPr>
              <a:t>кофе-гляссе</a:t>
            </a:r>
            <a:r>
              <a:rPr lang="ru-RU" b="1" dirty="0" smtClean="0">
                <a:solidFill>
                  <a:schemeClr val="tx1"/>
                </a:solidFill>
                <a:latin typeface="+mn-lt"/>
                <a:ea typeface="+mn-ea"/>
                <a:cs typeface="+mn-cs"/>
              </a:rPr>
              <a:t> или </a:t>
            </a:r>
            <a:r>
              <a:rPr lang="ru-RU" b="1" dirty="0" err="1" smtClean="0">
                <a:solidFill>
                  <a:schemeClr val="tx1"/>
                </a:solidFill>
                <a:latin typeface="+mn-lt"/>
                <a:ea typeface="+mn-ea"/>
                <a:cs typeface="+mn-cs"/>
              </a:rPr>
              <a:t>айс-крим</a:t>
            </a:r>
            <a:r>
              <a:rPr lang="ru-RU" b="1" dirty="0" smtClean="0">
                <a:solidFill>
                  <a:schemeClr val="tx1"/>
                </a:solidFill>
                <a:latin typeface="+mn-lt"/>
                <a:ea typeface="+mn-ea"/>
                <a:cs typeface="+mn-cs"/>
              </a:rPr>
              <a:t>.</a:t>
            </a:r>
          </a:p>
          <a:p>
            <a:pPr algn="just"/>
            <a:endParaRPr lang="ru-RU" dirty="0" smtClean="0"/>
          </a:p>
          <a:p>
            <a:endParaRPr lang="ru-RU"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t>Горячие напитки</a:t>
            </a:r>
            <a:endParaRPr lang="ru-RU" b="1" dirty="0"/>
          </a:p>
        </p:txBody>
      </p:sp>
      <p:sp>
        <p:nvSpPr>
          <p:cNvPr id="3" name="Содержимое 2"/>
          <p:cNvSpPr>
            <a:spLocks noGrp="1"/>
          </p:cNvSpPr>
          <p:nvPr>
            <p:ph idx="1"/>
          </p:nvPr>
        </p:nvSpPr>
        <p:spPr/>
        <p:txBody>
          <a:bodyPr/>
          <a:lstStyle/>
          <a:p>
            <a:pPr algn="just"/>
            <a:r>
              <a:rPr lang="ru-RU" sz="2800" b="1" dirty="0">
                <a:solidFill>
                  <a:schemeClr val="tx1"/>
                </a:solidFill>
                <a:latin typeface="+mn-lt"/>
                <a:ea typeface="+mn-ea"/>
                <a:cs typeface="+mn-cs"/>
              </a:rPr>
              <a:t>Напитком номер один во всем мире считается чай. Этот тонизирующий напиток благоприятно действует на организм человека.</a:t>
            </a:r>
          </a:p>
          <a:p>
            <a:pPr algn="just"/>
            <a:r>
              <a:rPr lang="ru-RU" sz="2800" b="1" dirty="0" smtClean="0">
                <a:solidFill>
                  <a:schemeClr val="tx1"/>
                </a:solidFill>
                <a:latin typeface="+mn-lt"/>
                <a:ea typeface="+mn-ea"/>
                <a:cs typeface="+mn-cs"/>
              </a:rPr>
              <a:t>Другой </a:t>
            </a:r>
            <a:r>
              <a:rPr lang="ru-RU" sz="2800" b="1" dirty="0">
                <a:solidFill>
                  <a:schemeClr val="tx1"/>
                </a:solidFill>
                <a:latin typeface="+mn-lt"/>
                <a:ea typeface="+mn-ea"/>
                <a:cs typeface="+mn-cs"/>
              </a:rPr>
              <a:t>популярный напиток - кофе, который обладает специфическим ароматом и вкусом, оказывает стимулирующее действие на организм.</a:t>
            </a:r>
          </a:p>
          <a:p>
            <a:r>
              <a:rPr lang="ru-RU" b="1" dirty="0">
                <a:solidFill>
                  <a:schemeClr val="tx1"/>
                </a:solidFill>
                <a:latin typeface="+mn-lt"/>
                <a:ea typeface="+mn-ea"/>
                <a:cs typeface="+mn-cs"/>
              </a:rPr>
              <a:t> </a:t>
            </a:r>
          </a:p>
          <a:p>
            <a:r>
              <a:rPr lang="ru-RU" b="1" dirty="0">
                <a:solidFill>
                  <a:schemeClr val="tx1"/>
                </a:solidFill>
                <a:latin typeface="+mn-lt"/>
                <a:ea typeface="+mn-ea"/>
                <a:cs typeface="+mn-cs"/>
              </a:rPr>
              <a:t> </a:t>
            </a:r>
            <a:endParaRPr lang="ru-RU" b="1"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простые шаблоны (78)">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FrysBaskerville BT"/>
        <a:ea typeface=""/>
        <a:cs typeface=""/>
      </a:majorFont>
      <a:minorFont>
        <a:latin typeface="FrysBaskerville BT"/>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простые шаблоны (78)</Template>
  <TotalTime>303</TotalTime>
  <Words>1139</Words>
  <Application>Microsoft Office PowerPoint</Application>
  <PresentationFormat>Экран (4:3)</PresentationFormat>
  <Paragraphs>57</Paragraphs>
  <Slides>21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21</vt:i4>
      </vt:variant>
    </vt:vector>
  </HeadingPairs>
  <TitlesOfParts>
    <vt:vector size="22" baseType="lpstr">
      <vt:lpstr>простые шаблоны (78)</vt:lpstr>
      <vt:lpstr>Технологический процесс приготовления сладких блюд и напитков</vt:lpstr>
      <vt:lpstr>Значение сладких блюд в питании.</vt:lpstr>
      <vt:lpstr>Холодные сладкие блюда</vt:lpstr>
      <vt:lpstr>Сырьё:</vt:lpstr>
      <vt:lpstr>Холодные сладкие блюда</vt:lpstr>
      <vt:lpstr>Презентация PowerPoint</vt:lpstr>
      <vt:lpstr>Горячие сладкие блюда</vt:lpstr>
      <vt:lpstr>Презентация PowerPoint</vt:lpstr>
      <vt:lpstr>Горячие напитки</vt:lpstr>
      <vt:lpstr>Компот из свежих фруктов.</vt:lpstr>
      <vt:lpstr>Желированные сладкие блюда</vt:lpstr>
      <vt:lpstr>Пудинг сухарный. </vt:lpstr>
      <vt:lpstr>Блинчики с вареньем.</vt:lpstr>
      <vt:lpstr>Требования к качеству сладких блюд, условия и сроки их хранения</vt:lpstr>
      <vt:lpstr>Презентация PowerPoint</vt:lpstr>
      <vt:lpstr>Презентация PowerPoint</vt:lpstr>
      <vt:lpstr>Хранение</vt:lpstr>
      <vt:lpstr>Организация рабочего места</vt:lpstr>
      <vt:lpstr>Инструменты и оборудование</vt:lpstr>
      <vt:lpstr>Техника безопасности</vt:lpstr>
      <vt:lpstr>Презентация PowerPoint</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Сладкие блюда и напитки</dc:title>
  <dc:creator>Admin</dc:creator>
  <cp:keywords>exciting online presentation communicate impactful exchange information broadcast collaborate on-screen projector white</cp:keywords>
  <dc:description>Use this template to create beautiful presentations using Nature's themes.</dc:description>
  <cp:lastModifiedBy>Владимир</cp:lastModifiedBy>
  <cp:revision>39</cp:revision>
  <dcterms:created xsi:type="dcterms:W3CDTF">2011-09-22T18:00:39Z</dcterms:created>
  <dcterms:modified xsi:type="dcterms:W3CDTF">2020-02-24T08:27:50Z</dcterms:modified>
  <cp:category>Nature</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
    <vt:lpwstr>Midnight Leaf</vt:lpwstr>
  </property>
  <property fmtid="{D5CDD505-2E9C-101B-9397-08002B2CF9AE}" pid="3" name="Style">
    <vt:lpwstr>P</vt:lpwstr>
  </property>
  <property fmtid="{D5CDD505-2E9C-101B-9397-08002B2CF9AE}" pid="4" name="Folder">
    <vt:lpwstr>Nature</vt:lpwstr>
  </property>
  <property fmtid="{D5CDD505-2E9C-101B-9397-08002B2CF9AE}" pid="5" name="Attribution">
    <vt:lpwstr>Copyright © 2003 KMT Software, Inc.</vt:lpwstr>
  </property>
</Properties>
</file>