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9" r:id="rId5"/>
    <p:sldId id="270" r:id="rId6"/>
    <p:sldId id="271" r:id="rId7"/>
    <p:sldId id="259" r:id="rId8"/>
    <p:sldId id="260" r:id="rId9"/>
    <p:sldId id="261" r:id="rId10"/>
    <p:sldId id="272" r:id="rId11"/>
    <p:sldId id="262" r:id="rId12"/>
    <p:sldId id="263" r:id="rId13"/>
    <p:sldId id="264" r:id="rId14"/>
    <p:sldId id="265" r:id="rId15"/>
    <p:sldId id="266" r:id="rId16"/>
    <p:sldId id="267" r:id="rId17"/>
    <p:sldId id="269" r:id="rId18"/>
    <p:sldId id="274" r:id="rId19"/>
    <p:sldId id="275" r:id="rId20"/>
    <p:sldId id="273" r:id="rId21"/>
    <p:sldId id="276" r:id="rId22"/>
    <p:sldId id="277" r:id="rId23"/>
    <p:sldId id="281" r:id="rId24"/>
    <p:sldId id="282" r:id="rId25"/>
    <p:sldId id="284" r:id="rId26"/>
    <p:sldId id="283" r:id="rId27"/>
    <p:sldId id="285" r:id="rId28"/>
    <p:sldId id="286" r:id="rId29"/>
    <p:sldId id="287" r:id="rId30"/>
    <p:sldId id="288" r:id="rId31"/>
    <p:sldId id="289" r:id="rId32"/>
    <p:sldId id="290" r:id="rId33"/>
    <p:sldId id="291" r:id="rId34"/>
    <p:sldId id="292" r:id="rId35"/>
    <p:sldId id="293" r:id="rId36"/>
    <p:sldId id="295" r:id="rId37"/>
    <p:sldId id="294" r:id="rId38"/>
    <p:sldId id="296" r:id="rId39"/>
    <p:sldId id="297" r:id="rId40"/>
    <p:sldId id="298" r:id="rId41"/>
    <p:sldId id="299" r:id="rId42"/>
    <p:sldId id="300" r:id="rId43"/>
    <p:sldId id="302" r:id="rId44"/>
    <p:sldId id="301" r:id="rId45"/>
    <p:sldId id="303" r:id="rId46"/>
    <p:sldId id="278" r:id="rId4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80"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4" name="Прямоугольник 3"/>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Заголовок 11"/>
          <p:cNvSpPr>
            <a:spLocks noGrp="1"/>
          </p:cNvSpPr>
          <p:nvPr>
            <p:ph type="ctrTitle"/>
          </p:nvPr>
        </p:nvSpPr>
        <p:spPr>
          <a:xfrm>
            <a:off x="3366868" y="533400"/>
            <a:ext cx="5105400" cy="2868168"/>
          </a:xfrm>
        </p:spPr>
        <p:txBody>
          <a:bodyPr>
            <a:noAutofit/>
          </a:bodyPr>
          <a:lstStyle>
            <a:lvl1pPr algn="r">
              <a:defRPr sz="4200" b="1"/>
            </a:lvl1pPr>
            <a:extLst/>
          </a:lstStyle>
          <a:p>
            <a:r>
              <a:rPr lang="ru-RU" smtClean="0"/>
              <a:t>Образец заголовка</a:t>
            </a:r>
            <a:endParaRPr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3979EA9B-5956-4EA1-A238-89C47EA56D6A}" type="datetimeFigureOut">
              <a:rPr lang="ru-RU"/>
              <a:pPr>
                <a:defRPr/>
              </a:pPr>
              <a:t>22.02.2020</a:t>
            </a:fld>
            <a:endParaRPr lang="ru-RU"/>
          </a:p>
        </p:txBody>
      </p:sp>
      <p:sp>
        <p:nvSpPr>
          <p:cNvPr id="7" name="Нижний колонтитул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ru-RU"/>
          </a:p>
        </p:txBody>
      </p:sp>
      <p:sp>
        <p:nvSpPr>
          <p:cNvPr id="8" name="Номер слайда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EBD69C8F-E4D7-471A-9190-F6C87F5D579B}"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00EEA875-7671-4226-B782-C4ED5AB0A903}" type="datetimeFigureOut">
              <a:rPr lang="ru-RU"/>
              <a:pPr>
                <a:defRPr/>
              </a:pPr>
              <a:t>22.02.2020</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15"/>
          <p:cNvSpPr>
            <a:spLocks noGrp="1"/>
          </p:cNvSpPr>
          <p:nvPr>
            <p:ph type="sldNum" sz="quarter" idx="12"/>
          </p:nvPr>
        </p:nvSpPr>
        <p:spPr/>
        <p:txBody>
          <a:bodyPr/>
          <a:lstStyle>
            <a:lvl1pPr>
              <a:defRPr/>
            </a:lvl1pPr>
          </a:lstStyle>
          <a:p>
            <a:pPr>
              <a:defRPr/>
            </a:pPr>
            <a:fld id="{62B3E52D-38BF-425D-94E9-00055951D32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a:xfrm>
            <a:off x="4243388" y="6557963"/>
            <a:ext cx="2001837" cy="227012"/>
          </a:xfrm>
        </p:spPr>
        <p:txBody>
          <a:bodyPr/>
          <a:lstStyle>
            <a:lvl1pPr>
              <a:defRPr/>
            </a:lvl1pPr>
            <a:extLst/>
          </a:lstStyle>
          <a:p>
            <a:pPr>
              <a:defRPr/>
            </a:pPr>
            <a:fld id="{9C937996-CE16-41CE-AA4D-CA369E6605C8}" type="datetimeFigureOut">
              <a:rPr lang="ru-RU"/>
              <a:pPr>
                <a:defRPr/>
              </a:pPr>
              <a:t>22.02.2020</a:t>
            </a:fld>
            <a:endParaRPr lang="ru-RU"/>
          </a:p>
        </p:txBody>
      </p:sp>
      <p:sp>
        <p:nvSpPr>
          <p:cNvPr id="5" name="Нижний колонтитул 4"/>
          <p:cNvSpPr>
            <a:spLocks noGrp="1"/>
          </p:cNvSpPr>
          <p:nvPr>
            <p:ph type="ftr" sz="quarter" idx="11"/>
          </p:nvPr>
        </p:nvSpPr>
        <p:spPr>
          <a:xfrm>
            <a:off x="457200" y="6556375"/>
            <a:ext cx="3657600" cy="228600"/>
          </a:xfrm>
        </p:spPr>
        <p:txBody>
          <a:bodyPr/>
          <a:lstStyle>
            <a:lvl1pPr>
              <a:defRPr/>
            </a:lvl1pPr>
            <a:extLst/>
          </a:lstStyle>
          <a:p>
            <a:pPr>
              <a:defRPr/>
            </a:pPr>
            <a:endParaRPr lang="ru-RU"/>
          </a:p>
        </p:txBody>
      </p:sp>
      <p:sp>
        <p:nvSpPr>
          <p:cNvPr id="6" name="Номер слайда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FD8D5A99-B848-4DC0-A522-F008C2C7CD3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F852B881-5CEF-4947-9F58-5A4FC83C6ABF}" type="datetimeFigureOut">
              <a:rPr lang="ru-RU"/>
              <a:pPr>
                <a:defRPr/>
              </a:pPr>
              <a:t>22.02.2020</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15"/>
          <p:cNvSpPr>
            <a:spLocks noGrp="1"/>
          </p:cNvSpPr>
          <p:nvPr>
            <p:ph type="sldNum" sz="quarter" idx="12"/>
          </p:nvPr>
        </p:nvSpPr>
        <p:spPr/>
        <p:txBody>
          <a:bodyPr/>
          <a:lstStyle>
            <a:lvl1pPr>
              <a:defRPr/>
            </a:lvl1pPr>
          </a:lstStyle>
          <a:p>
            <a:pPr>
              <a:defRPr/>
            </a:pPr>
            <a:fld id="{FD5B8CB2-9C56-4350-A4E4-FAA06CAB04AB}"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anchor="t"/>
          <a:lstStyle>
            <a:lvl1pPr algn="r">
              <a:buNone/>
              <a:defRPr sz="4200" b="1" cap="all"/>
            </a:lvl1pPr>
            <a:extLst/>
          </a:lstStyle>
          <a:p>
            <a:r>
              <a:rPr lang="ru-RU" smtClean="0"/>
              <a:t>Образец заголовка</a:t>
            </a:r>
            <a:endParaRPr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4" name="Дата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F9290A35-E5E8-45E4-BD10-094A785B7BA7}" type="datetimeFigureOut">
              <a:rPr lang="ru-RU"/>
              <a:pPr>
                <a:defRPr/>
              </a:pPr>
              <a:t>22.02.2020</a:t>
            </a:fld>
            <a:endParaRPr lang="ru-RU"/>
          </a:p>
        </p:txBody>
      </p:sp>
      <p:sp>
        <p:nvSpPr>
          <p:cNvPr id="5" name="Нижний колонтитул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ru-RU"/>
          </a:p>
        </p:txBody>
      </p:sp>
      <p:sp>
        <p:nvSpPr>
          <p:cNvPr id="6" name="Номер слайда 5"/>
          <p:cNvSpPr>
            <a:spLocks noGrp="1"/>
          </p:cNvSpPr>
          <p:nvPr>
            <p:ph type="sldNum" sz="quarter" idx="12"/>
          </p:nvPr>
        </p:nvSpPr>
        <p:spPr>
          <a:xfrm>
            <a:off x="6734175" y="6554788"/>
            <a:ext cx="587375" cy="228600"/>
          </a:xfrm>
        </p:spPr>
        <p:txBody>
          <a:bodyPr/>
          <a:lstStyle>
            <a:lvl1pPr>
              <a:defRPr/>
            </a:lvl1pPr>
            <a:extLst/>
          </a:lstStyle>
          <a:p>
            <a:pPr>
              <a:defRPr/>
            </a:pPr>
            <a:fld id="{FCA7CD9C-2CC0-4CC9-9080-A7DABFCC14DE}"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62D7D27F-77E8-42E2-84AA-E27C1112C820}" type="datetimeFigureOut">
              <a:rPr lang="ru-RU"/>
              <a:pPr>
                <a:defRPr/>
              </a:pPr>
              <a:t>22.02.2020</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15"/>
          <p:cNvSpPr>
            <a:spLocks noGrp="1"/>
          </p:cNvSpPr>
          <p:nvPr>
            <p:ph type="sldNum" sz="quarter" idx="12"/>
          </p:nvPr>
        </p:nvSpPr>
        <p:spPr/>
        <p:txBody>
          <a:bodyPr/>
          <a:lstStyle>
            <a:lvl1pPr>
              <a:defRPr/>
            </a:lvl1pPr>
          </a:lstStyle>
          <a:p>
            <a:pPr>
              <a:defRPr/>
            </a:pPr>
            <a:fld id="{2E52704D-CB1E-4DB2-A947-2FF33AE4533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6"/>
          <p:cNvSpPr>
            <a:spLocks noGrp="1"/>
          </p:cNvSpPr>
          <p:nvPr>
            <p:ph type="dt" sz="half" idx="10"/>
          </p:nvPr>
        </p:nvSpPr>
        <p:spPr/>
        <p:txBody>
          <a:bodyPr/>
          <a:lstStyle>
            <a:lvl1pPr>
              <a:defRPr/>
            </a:lvl1pPr>
          </a:lstStyle>
          <a:p>
            <a:pPr>
              <a:defRPr/>
            </a:pPr>
            <a:fld id="{CE672E3B-8DE2-4218-8B35-EBCE3A5D5CF2}" type="datetimeFigureOut">
              <a:rPr lang="ru-RU"/>
              <a:pPr>
                <a:defRPr/>
              </a:pPr>
              <a:t>22.02.2020</a:t>
            </a:fld>
            <a:endParaRPr lang="ru-RU"/>
          </a:p>
        </p:txBody>
      </p:sp>
      <p:sp>
        <p:nvSpPr>
          <p:cNvPr id="8" name="Нижний колонтитул 3"/>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pPr>
              <a:defRPr/>
            </a:pPr>
            <a:fld id="{F4FF6F25-86A3-48D7-9F3A-BCD276256990}"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Дата 26"/>
          <p:cNvSpPr>
            <a:spLocks noGrp="1"/>
          </p:cNvSpPr>
          <p:nvPr>
            <p:ph type="dt" sz="half" idx="10"/>
          </p:nvPr>
        </p:nvSpPr>
        <p:spPr/>
        <p:txBody>
          <a:bodyPr/>
          <a:lstStyle>
            <a:lvl1pPr>
              <a:defRPr/>
            </a:lvl1pPr>
          </a:lstStyle>
          <a:p>
            <a:pPr>
              <a:defRPr/>
            </a:pPr>
            <a:fld id="{F2B67786-798C-4AFD-9C12-F93DDC6DFDF5}" type="datetimeFigureOut">
              <a:rPr lang="ru-RU"/>
              <a:pPr>
                <a:defRPr/>
              </a:pPr>
              <a:t>22.02.2020</a:t>
            </a:fld>
            <a:endParaRPr lang="ru-RU"/>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15"/>
          <p:cNvSpPr>
            <a:spLocks noGrp="1"/>
          </p:cNvSpPr>
          <p:nvPr>
            <p:ph type="sldNum" sz="quarter" idx="12"/>
          </p:nvPr>
        </p:nvSpPr>
        <p:spPr/>
        <p:txBody>
          <a:bodyPr/>
          <a:lstStyle>
            <a:lvl1pPr>
              <a:defRPr/>
            </a:lvl1pPr>
          </a:lstStyle>
          <a:p>
            <a:pPr>
              <a:defRPr/>
            </a:pPr>
            <a:fld id="{211CBF5F-F537-4CA1-A700-E42EFA76F9A9}"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26"/>
          <p:cNvSpPr>
            <a:spLocks noGrp="1"/>
          </p:cNvSpPr>
          <p:nvPr>
            <p:ph type="dt" sz="half" idx="10"/>
          </p:nvPr>
        </p:nvSpPr>
        <p:spPr/>
        <p:txBody>
          <a:bodyPr/>
          <a:lstStyle>
            <a:lvl1pPr>
              <a:defRPr/>
            </a:lvl1pPr>
          </a:lstStyle>
          <a:p>
            <a:pPr>
              <a:defRPr/>
            </a:pPr>
            <a:fld id="{96EADA6C-2396-4048-A61E-43CE86387BA7}" type="datetimeFigureOut">
              <a:rPr lang="ru-RU"/>
              <a:pPr>
                <a:defRPr/>
              </a:pPr>
              <a:t>22.02.2020</a:t>
            </a:fld>
            <a:endParaRPr lang="ru-RU"/>
          </a:p>
        </p:txBody>
      </p:sp>
      <p:sp>
        <p:nvSpPr>
          <p:cNvPr id="3" name="Нижний колонтитул 3"/>
          <p:cNvSpPr>
            <a:spLocks noGrp="1"/>
          </p:cNvSpPr>
          <p:nvPr>
            <p:ph type="ftr" sz="quarter" idx="11"/>
          </p:nvPr>
        </p:nvSpPr>
        <p:spPr/>
        <p:txBody>
          <a:bodyPr/>
          <a:lstStyle>
            <a:lvl1pPr>
              <a:defRPr/>
            </a:lvl1pPr>
          </a:lstStyle>
          <a:p>
            <a:pPr>
              <a:defRPr/>
            </a:pPr>
            <a:endParaRPr lang="ru-RU"/>
          </a:p>
        </p:txBody>
      </p:sp>
      <p:sp>
        <p:nvSpPr>
          <p:cNvPr id="4" name="Номер слайда 15"/>
          <p:cNvSpPr>
            <a:spLocks noGrp="1"/>
          </p:cNvSpPr>
          <p:nvPr>
            <p:ph type="sldNum" sz="quarter" idx="12"/>
          </p:nvPr>
        </p:nvSpPr>
        <p:spPr/>
        <p:txBody>
          <a:bodyPr/>
          <a:lstStyle>
            <a:lvl1pPr>
              <a:defRPr/>
            </a:lvl1pPr>
          </a:lstStyle>
          <a:p>
            <a:pPr>
              <a:defRPr/>
            </a:pPr>
            <a:fld id="{590D2739-C434-4624-8998-84BA4BA614F4}"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ru-RU" smtClean="0"/>
              <a:t>Образец заголовка</a:t>
            </a:r>
            <a:endParaRPr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78539D20-66D7-496C-B08C-9DA81A984132}" type="datetimeFigureOut">
              <a:rPr lang="ru-RU"/>
              <a:pPr>
                <a:defRPr/>
              </a:pPr>
              <a:t>22.02.2020</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15"/>
          <p:cNvSpPr>
            <a:spLocks noGrp="1"/>
          </p:cNvSpPr>
          <p:nvPr>
            <p:ph type="sldNum" sz="quarter" idx="12"/>
          </p:nvPr>
        </p:nvSpPr>
        <p:spPr/>
        <p:txBody>
          <a:bodyPr/>
          <a:lstStyle>
            <a:lvl1pPr>
              <a:defRPr/>
            </a:lvl1pPr>
          </a:lstStyle>
          <a:p>
            <a:pPr>
              <a:defRPr/>
            </a:pPr>
            <a:fld id="{87B1DB07-414E-40DF-9201-074FA1B67A6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5" name="Прямоугольник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Прямоугольник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ru-RU" smtClean="0"/>
              <a:t>Образец заголовка</a:t>
            </a:r>
            <a:endParaRPr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7" name="Дата 4"/>
          <p:cNvSpPr>
            <a:spLocks noGrp="1"/>
          </p:cNvSpPr>
          <p:nvPr>
            <p:ph type="dt" sz="half" idx="10"/>
          </p:nvPr>
        </p:nvSpPr>
        <p:spPr/>
        <p:txBody>
          <a:bodyPr/>
          <a:lstStyle>
            <a:lvl1pPr>
              <a:defRPr/>
            </a:lvl1pPr>
            <a:extLst/>
          </a:lstStyle>
          <a:p>
            <a:pPr>
              <a:defRPr/>
            </a:pPr>
            <a:fld id="{27DE488B-DD6E-4E5B-97D4-051974F059AD}" type="datetimeFigureOut">
              <a:rPr lang="ru-RU"/>
              <a:pPr>
                <a:defRPr/>
              </a:pPr>
              <a:t>22.02.2020</a:t>
            </a:fld>
            <a:endParaRPr lang="ru-RU"/>
          </a:p>
        </p:txBody>
      </p:sp>
      <p:sp>
        <p:nvSpPr>
          <p:cNvPr id="8" name="Нижний колонтитул 5"/>
          <p:cNvSpPr>
            <a:spLocks noGrp="1"/>
          </p:cNvSpPr>
          <p:nvPr>
            <p:ph type="ftr" sz="quarter" idx="11"/>
          </p:nvPr>
        </p:nvSpPr>
        <p:spPr/>
        <p:txBody>
          <a:bodyPr/>
          <a:lstStyle>
            <a:lvl1pPr>
              <a:defRPr/>
            </a:lvl1pPr>
            <a:extLst/>
          </a:lstStyle>
          <a:p>
            <a:pPr>
              <a:defRPr/>
            </a:pPr>
            <a:endParaRPr lang="ru-RU"/>
          </a:p>
        </p:txBody>
      </p:sp>
      <p:sp>
        <p:nvSpPr>
          <p:cNvPr id="9" name="Номер слайда 6"/>
          <p:cNvSpPr>
            <a:spLocks noGrp="1"/>
          </p:cNvSpPr>
          <p:nvPr>
            <p:ph type="sldNum" sz="quarter" idx="12"/>
          </p:nvPr>
        </p:nvSpPr>
        <p:spPr/>
        <p:txBody>
          <a:bodyPr/>
          <a:lstStyle>
            <a:lvl1pPr>
              <a:defRPr/>
            </a:lvl1pPr>
            <a:extLst/>
          </a:lstStyle>
          <a:p>
            <a:pPr>
              <a:defRPr/>
            </a:pPr>
            <a:fld id="{5DC1DC13-799F-4D73-BF8D-0DC83EA038CB}"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Заголовок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ru-RU" smtClean="0"/>
              <a:t>Образец заголовка</a:t>
            </a:r>
            <a:endParaRPr lang="en-US"/>
          </a:p>
        </p:txBody>
      </p:sp>
      <p:sp>
        <p:nvSpPr>
          <p:cNvPr id="1030" name="Текст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7" name="Дата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defRPr>
            </a:lvl1pPr>
            <a:extLst/>
          </a:lstStyle>
          <a:p>
            <a:pPr>
              <a:defRPr/>
            </a:pPr>
            <a:fld id="{7F577520-83D6-4914-8094-DCD28DA4B7B0}" type="datetimeFigureOut">
              <a:rPr lang="ru-RU"/>
              <a:pPr>
                <a:defRPr/>
              </a:pPr>
              <a:t>22.02.2020</a:t>
            </a:fld>
            <a:endParaRPr lang="ru-RU"/>
          </a:p>
        </p:txBody>
      </p:sp>
      <p:sp>
        <p:nvSpPr>
          <p:cNvPr id="4" name="Нижний колонтитул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extLst/>
          </a:lstStyle>
          <a:p>
            <a:pPr>
              <a:defRPr/>
            </a:pPr>
            <a:endParaRPr lang="ru-RU"/>
          </a:p>
        </p:txBody>
      </p:sp>
      <p:sp>
        <p:nvSpPr>
          <p:cNvPr id="16" name="Номер слайда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defRPr>
            </a:lvl1pPr>
            <a:extLst/>
          </a:lstStyle>
          <a:p>
            <a:pPr>
              <a:defRPr/>
            </a:pPr>
            <a:fld id="{8915FA16-B2CE-4E94-B575-683C307DE14F}"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11" r:id="rId1"/>
    <p:sldLayoutId id="2147483704" r:id="rId2"/>
    <p:sldLayoutId id="2147483712" r:id="rId3"/>
    <p:sldLayoutId id="2147483705" r:id="rId4"/>
    <p:sldLayoutId id="2147483706" r:id="rId5"/>
    <p:sldLayoutId id="2147483707" r:id="rId6"/>
    <p:sldLayoutId id="2147483708" r:id="rId7"/>
    <p:sldLayoutId id="2147483709" r:id="rId8"/>
    <p:sldLayoutId id="2147483713" r:id="rId9"/>
    <p:sldLayoutId id="2147483710" r:id="rId10"/>
    <p:sldLayoutId id="2147483714"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sz="20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85918" y="285728"/>
            <a:ext cx="6429388" cy="4538674"/>
          </a:xfrm>
        </p:spPr>
        <p:txBody>
          <a:bodyPr/>
          <a:lstStyle/>
          <a:p>
            <a:pPr eaLnBrk="1" fontAlgn="auto" hangingPunct="1">
              <a:spcAft>
                <a:spcPts val="0"/>
              </a:spcAft>
              <a:defRPr/>
            </a:pPr>
            <a:r>
              <a:rPr lang="ru-RU" dirty="0" smtClean="0"/>
              <a:t>Сравнительный анализ антивирусных программ</a:t>
            </a:r>
            <a:endParaRPr lang="ru-RU" dirty="0"/>
          </a:p>
        </p:txBody>
      </p:sp>
      <p:pic>
        <p:nvPicPr>
          <p:cNvPr id="6147" name="Рисунок 3" descr="best_antiviruses.jpg"/>
          <p:cNvPicPr>
            <a:picLocks noChangeAspect="1"/>
          </p:cNvPicPr>
          <p:nvPr/>
        </p:nvPicPr>
        <p:blipFill>
          <a:blip r:embed="rId2"/>
          <a:srcRect/>
          <a:stretch>
            <a:fillRect/>
          </a:stretch>
        </p:blipFill>
        <p:spPr bwMode="auto">
          <a:xfrm>
            <a:off x="0" y="0"/>
            <a:ext cx="313213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Содержимое 2"/>
          <p:cNvSpPr>
            <a:spLocks noGrp="1"/>
          </p:cNvSpPr>
          <p:nvPr>
            <p:ph idx="1"/>
          </p:nvPr>
        </p:nvSpPr>
        <p:spPr>
          <a:xfrm>
            <a:off x="457200" y="642938"/>
            <a:ext cx="7239000" cy="5813425"/>
          </a:xfrm>
        </p:spPr>
        <p:txBody>
          <a:bodyPr/>
          <a:lstStyle/>
          <a:p>
            <a:pPr eaLnBrk="1" hangingPunct="1">
              <a:buFont typeface="Wingdings 2" pitchFamily="18" charset="2"/>
              <a:buNone/>
            </a:pPr>
            <a:r>
              <a:rPr lang="en-US" dirty="0" smtClean="0"/>
              <a:t>    </a:t>
            </a:r>
            <a:r>
              <a:rPr lang="ru-RU" dirty="0" smtClean="0"/>
              <a:t>Очень удобный и популярный антивирус, который обеспечивает высочайший уровень защиты. Плохо сработается со слабыми продуктами - программа поедает много оперативной памяти. Среди платных антивирусов, KIS является самым лучшим соотношением цена/качество.</a:t>
            </a:r>
          </a:p>
          <a:p>
            <a:pPr eaLnBrk="1" hangingPunct="1"/>
            <a:endParaRPr lang="ru-RU"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357430"/>
            <a:ext cx="7239000" cy="1357322"/>
          </a:xfrm>
        </p:spPr>
        <p:txBody>
          <a:bodyPr/>
          <a:lstStyle/>
          <a:p>
            <a:pPr algn="ctr" eaLnBrk="1" fontAlgn="auto" hangingPunct="1">
              <a:spcAft>
                <a:spcPts val="0"/>
              </a:spcAft>
              <a:defRPr/>
            </a:pPr>
            <a:r>
              <a:rPr lang="ru-RU" dirty="0" err="1" smtClean="0"/>
              <a:t>Norton</a:t>
            </a:r>
            <a:r>
              <a:rPr lang="ru-RU" dirty="0" smtClean="0"/>
              <a:t> </a:t>
            </a:r>
            <a:r>
              <a:rPr lang="ru-RU" dirty="0" err="1" smtClean="0"/>
              <a:t>Internet</a:t>
            </a:r>
            <a:r>
              <a:rPr lang="ru-RU" dirty="0" smtClean="0"/>
              <a:t> </a:t>
            </a:r>
            <a:r>
              <a:rPr lang="ru-RU" dirty="0" err="1" smtClean="0"/>
              <a:t>Security</a:t>
            </a:r>
            <a:r>
              <a:rPr lang="ru-RU" dirty="0" smtClean="0"/>
              <a:t> </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Содержимое 3"/>
          <p:cNvSpPr>
            <a:spLocks noGrp="1"/>
          </p:cNvSpPr>
          <p:nvPr>
            <p:ph idx="1"/>
          </p:nvPr>
        </p:nvSpPr>
        <p:spPr>
          <a:xfrm>
            <a:off x="457200" y="357188"/>
            <a:ext cx="7239000" cy="6099175"/>
          </a:xfrm>
        </p:spPr>
        <p:txBody>
          <a:bodyPr/>
          <a:lstStyle/>
          <a:p>
            <a:pPr eaLnBrk="1" hangingPunct="1">
              <a:buFont typeface="Wingdings 2" pitchFamily="18" charset="2"/>
              <a:buNone/>
            </a:pPr>
            <a:r>
              <a:rPr lang="en-US" smtClean="0"/>
              <a:t>   </a:t>
            </a:r>
            <a:r>
              <a:rPr lang="ru-RU" smtClean="0"/>
              <a:t>Антивирус, который использует новейшие технологии обнаружения вирусов и других вредоносных программ. Очень удобна для пользователей, которые только начинают свое общения с подобного рода программами, сразу после установки можно начинать ее использование без каких-либо лишних настроек. Антивирус выполняет комплексную проверку ПК с помощью специальных модулей. Если в ходе проверки был обнаружен вирус или угроза, которые до сих пор неизвестны антивирусной базе, программа задействует систему SONAR. Это расширенная проактивная защита</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Содержимое 2"/>
          <p:cNvSpPr>
            <a:spLocks noGrp="1"/>
          </p:cNvSpPr>
          <p:nvPr>
            <p:ph idx="1"/>
          </p:nvPr>
        </p:nvSpPr>
        <p:spPr>
          <a:xfrm>
            <a:off x="500063" y="857250"/>
            <a:ext cx="7239000" cy="4846638"/>
          </a:xfrm>
        </p:spPr>
        <p:txBody>
          <a:bodyPr/>
          <a:lstStyle/>
          <a:p>
            <a:pPr eaLnBrk="1" hangingPunct="1">
              <a:buFont typeface="Wingdings 2" pitchFamily="18" charset="2"/>
              <a:buNone/>
            </a:pPr>
            <a:r>
              <a:rPr lang="ru-RU" smtClean="0"/>
              <a:t>   NIS также работает с сайтами, которые требует авторизацию - программа предлагает пользователю сохранения учетных записей с помощью встроенной функции, которая поможет обезопасить ваши данные. Недостаток состоит в весьма низкой скорости проверки, а также реакции на обнаруженные угрозы.</a:t>
            </a:r>
          </a:p>
          <a:p>
            <a:pPr eaLnBrk="1" hangingPunct="1">
              <a:buFont typeface="Wingdings 2" pitchFamily="18" charset="2"/>
              <a:buNone/>
            </a:pPr>
            <a:endParaRPr lang="ru-RU"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00034" y="2500306"/>
            <a:ext cx="7239000" cy="1143000"/>
          </a:xfrm>
        </p:spPr>
        <p:txBody>
          <a:bodyPr>
            <a:normAutofit fontScale="90000"/>
          </a:bodyPr>
          <a:lstStyle/>
          <a:p>
            <a:pPr algn="ctr" eaLnBrk="1" hangingPunct="1">
              <a:defRPr/>
            </a:pPr>
            <a:r>
              <a:rPr lang="ru-RU" sz="8000" dirty="0" err="1" smtClean="0"/>
              <a:t>Dr</a:t>
            </a:r>
            <a:r>
              <a:rPr lang="ru-RU" sz="8000" dirty="0" smtClean="0"/>
              <a:t>. </a:t>
            </a:r>
            <a:r>
              <a:rPr lang="ru-RU" sz="8000" dirty="0" err="1" smtClean="0"/>
              <a:t>Web</a:t>
            </a:r>
            <a:r>
              <a:rPr lang="ru-RU" dirty="0" smtClean="0"/>
              <a:t> </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Содержимое 3"/>
          <p:cNvSpPr>
            <a:spLocks noGrp="1"/>
          </p:cNvSpPr>
          <p:nvPr>
            <p:ph idx="1"/>
          </p:nvPr>
        </p:nvSpPr>
        <p:spPr>
          <a:xfrm>
            <a:off x="457200" y="428625"/>
            <a:ext cx="7239000" cy="6027738"/>
          </a:xfrm>
        </p:spPr>
        <p:txBody>
          <a:bodyPr/>
          <a:lstStyle/>
          <a:p>
            <a:pPr eaLnBrk="1" hangingPunct="1">
              <a:buFont typeface="Wingdings 2" pitchFamily="18" charset="2"/>
              <a:buNone/>
            </a:pPr>
            <a:r>
              <a:rPr lang="ru-RU" dirty="0" smtClean="0"/>
              <a:t>   Антивирус, который разрабатывается с 1992 года. Довольно популярная программа, как в России, так и во всех странах СНГ. Данный продукт способен качественно защищать ПК от всяческих угроз, самых разнообразных вирусов, </a:t>
            </a:r>
            <a:r>
              <a:rPr lang="ru-RU" dirty="0" err="1" smtClean="0"/>
              <a:t>троянов</a:t>
            </a:r>
            <a:r>
              <a:rPr lang="ru-RU" dirty="0" smtClean="0"/>
              <a:t> или программ-шпионов. Преимущество его в том, что сам антивирус, хоть и выглядит небольшим, на самом деле использует множество мощных модулей (</a:t>
            </a:r>
            <a:r>
              <a:rPr lang="ru-RU" dirty="0" err="1" smtClean="0"/>
              <a:t>антиспам</a:t>
            </a:r>
            <a:r>
              <a:rPr lang="ru-RU" dirty="0" smtClean="0"/>
              <a:t>, антивирус, проверку HTTP, родительский контроль) для комплексной защиты.</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Содержимое 7"/>
          <p:cNvSpPr>
            <a:spLocks noGrp="1"/>
          </p:cNvSpPr>
          <p:nvPr>
            <p:ph idx="1"/>
          </p:nvPr>
        </p:nvSpPr>
        <p:spPr>
          <a:xfrm>
            <a:off x="500063" y="1071563"/>
            <a:ext cx="7239000" cy="4846637"/>
          </a:xfrm>
        </p:spPr>
        <p:txBody>
          <a:bodyPr/>
          <a:lstStyle/>
          <a:p>
            <a:pPr eaLnBrk="1" hangingPunct="1">
              <a:buFont typeface="Wingdings 2" pitchFamily="18" charset="2"/>
              <a:buNone/>
            </a:pPr>
            <a:r>
              <a:rPr lang="ru-RU" smtClean="0"/>
              <a:t>   Из минусов можно выделить очень долгую проверку всего ПК, всех файлов и папок, которая сильно нагружает систему. В тоже время скорость реагирования на угрозы может порадовать. В целом, довольно неплохой антивирус, да и покупка лицензии не сильно ударит по Вашему карману.</a:t>
            </a:r>
          </a:p>
          <a:p>
            <a:pPr eaLnBrk="1" hangingPunct="1"/>
            <a:endParaRPr lang="ru-RU"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00034" y="2643182"/>
            <a:ext cx="7239000" cy="1143000"/>
          </a:xfrm>
        </p:spPr>
        <p:txBody>
          <a:bodyPr>
            <a:noAutofit/>
          </a:bodyPr>
          <a:lstStyle/>
          <a:p>
            <a:pPr algn="ctr" eaLnBrk="1" hangingPunct="1">
              <a:defRPr/>
            </a:pPr>
            <a:r>
              <a:rPr lang="ru-RU" sz="5400" dirty="0" err="1" smtClean="0"/>
              <a:t>Avira</a:t>
            </a:r>
            <a:r>
              <a:rPr lang="ru-RU" sz="5400" dirty="0" smtClean="0"/>
              <a:t> </a:t>
            </a:r>
            <a:r>
              <a:rPr lang="ru-RU" sz="5400" dirty="0" err="1" smtClean="0"/>
              <a:t>AntiVir</a:t>
            </a:r>
            <a:r>
              <a:rPr lang="ru-RU" sz="5400" dirty="0" smtClean="0"/>
              <a:t> </a:t>
            </a:r>
            <a:r>
              <a:rPr lang="ru-RU" sz="5400" dirty="0" err="1" smtClean="0"/>
              <a:t>Premium</a:t>
            </a:r>
            <a:endParaRPr lang="ru-RU" sz="5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smtClean="0"/>
              <a:t/>
            </a:r>
            <a:br>
              <a:rPr lang="ru-RU" smtClean="0"/>
            </a:br>
            <a:r>
              <a:rPr lang="ru-RU" smtClean="0"/>
              <a:t/>
            </a:r>
            <a:br>
              <a:rPr lang="ru-RU" smtClean="0"/>
            </a:br>
            <a:r>
              <a:rPr lang="ru-RU" smtClean="0"/>
              <a:t/>
            </a:r>
            <a:br>
              <a:rPr lang="ru-RU" smtClean="0"/>
            </a:br>
            <a:r>
              <a:rPr lang="ru-RU" smtClean="0"/>
              <a:t/>
            </a:r>
            <a:br>
              <a:rPr lang="ru-RU" smtClean="0"/>
            </a:br>
            <a:r>
              <a:rPr lang="ru-RU" smtClean="0"/>
              <a:t/>
            </a:r>
            <a:br>
              <a:rPr lang="ru-RU" smtClean="0"/>
            </a:br>
            <a:r>
              <a:rPr lang="ru-RU" smtClean="0"/>
              <a:t/>
            </a:r>
            <a:br>
              <a:rPr lang="ru-RU" smtClean="0"/>
            </a:br>
            <a:endParaRPr lang="ru-RU" dirty="0"/>
          </a:p>
        </p:txBody>
      </p:sp>
      <p:sp>
        <p:nvSpPr>
          <p:cNvPr id="23555" name="Содержимое 4"/>
          <p:cNvSpPr>
            <a:spLocks noGrp="1"/>
          </p:cNvSpPr>
          <p:nvPr>
            <p:ph idx="1"/>
          </p:nvPr>
        </p:nvSpPr>
        <p:spPr>
          <a:xfrm>
            <a:off x="457200" y="500063"/>
            <a:ext cx="7239000" cy="5956300"/>
          </a:xfrm>
        </p:spPr>
        <p:txBody>
          <a:bodyPr/>
          <a:lstStyle/>
          <a:p>
            <a:pPr eaLnBrk="1" hangingPunct="1">
              <a:buFont typeface="Wingdings 2" pitchFamily="18" charset="2"/>
              <a:buNone/>
            </a:pPr>
            <a:r>
              <a:rPr lang="ru-RU" smtClean="0"/>
              <a:t>  Это небольшая антивирусная программа, созданная немецкими разработчиками. Преимущество программы в незначительных системных требованиях при достаточно широком спектре действий. Avira способна находить рекламные программы, а также программы-шпионы. Подвергается проверке и все сообщения электронной почты, как входящие, так и исходящие. Имеет сравнительно невысокую цену и отлично подойдет для тех, кто ограничен в финансах.</a:t>
            </a:r>
          </a:p>
          <a:p>
            <a:pPr eaLnBrk="1" hangingPunct="1"/>
            <a:endParaRPr lang="ru-RU"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357430"/>
            <a:ext cx="7239000" cy="1143000"/>
          </a:xfrm>
        </p:spPr>
        <p:txBody>
          <a:bodyPr>
            <a:normAutofit fontScale="90000"/>
          </a:bodyPr>
          <a:lstStyle/>
          <a:p>
            <a:pPr algn="ctr" eaLnBrk="1" hangingPunct="1">
              <a:defRPr/>
            </a:pPr>
            <a:r>
              <a:rPr lang="ru-RU" sz="4400" dirty="0" err="1" smtClean="0"/>
              <a:t>Avast</a:t>
            </a:r>
            <a:r>
              <a:rPr lang="ru-RU" sz="4400" dirty="0" smtClean="0"/>
              <a:t> </a:t>
            </a:r>
            <a:r>
              <a:rPr lang="ru-RU" sz="4400" dirty="0" err="1" smtClean="0"/>
              <a:t>Professional</a:t>
            </a:r>
            <a:r>
              <a:rPr lang="ru-RU" sz="4400" dirty="0" smtClean="0"/>
              <a:t> </a:t>
            </a:r>
            <a:r>
              <a:rPr lang="ru-RU" sz="4400" dirty="0" err="1" smtClean="0"/>
              <a:t>Edition</a:t>
            </a:r>
            <a:r>
              <a:rPr lang="ru-RU" dirty="0" smtClean="0"/>
              <a:t> </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Содержимое 2"/>
          <p:cNvSpPr>
            <a:spLocks noGrp="1"/>
          </p:cNvSpPr>
          <p:nvPr>
            <p:ph idx="1"/>
          </p:nvPr>
        </p:nvSpPr>
        <p:spPr>
          <a:xfrm>
            <a:off x="428596" y="1000109"/>
            <a:ext cx="7239000" cy="4643470"/>
          </a:xfrm>
        </p:spPr>
        <p:txBody>
          <a:bodyPr/>
          <a:lstStyle/>
          <a:p>
            <a:pPr eaLnBrk="1" hangingPunct="1">
              <a:buFont typeface="Wingdings 2" pitchFamily="18" charset="2"/>
              <a:buNone/>
            </a:pPr>
            <a:r>
              <a:rPr lang="ru-RU" dirty="0" smtClean="0"/>
              <a:t>   Когда только появился интернет, и компьютеры были менее функциональны, небольшой защитной программы с головой хватало, чтобы защититься от вирусов. Но прогресс не стоит на месте, и сегодня необходимо регулярно совершенствовать свое средство защиты или же выбирать более качественные и мощные продукты.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smtClean="0"/>
              <a:t/>
            </a:r>
            <a:br>
              <a:rPr lang="ru-RU" smtClean="0"/>
            </a:br>
            <a:r>
              <a:rPr lang="ru-RU" smtClean="0"/>
              <a:t/>
            </a:r>
            <a:br>
              <a:rPr lang="ru-RU" smtClean="0"/>
            </a:br>
            <a:r>
              <a:rPr lang="ru-RU" smtClean="0"/>
              <a:t/>
            </a:r>
            <a:br>
              <a:rPr lang="ru-RU" smtClean="0"/>
            </a:br>
            <a:r>
              <a:rPr lang="ru-RU" smtClean="0"/>
              <a:t/>
            </a:r>
            <a:br>
              <a:rPr lang="ru-RU" smtClean="0"/>
            </a:br>
            <a:r>
              <a:rPr lang="ru-RU" smtClean="0"/>
              <a:t/>
            </a:r>
            <a:br>
              <a:rPr lang="ru-RU" smtClean="0"/>
            </a:br>
            <a:r>
              <a:rPr lang="ru-RU" smtClean="0"/>
              <a:t/>
            </a:r>
            <a:br>
              <a:rPr lang="ru-RU" smtClean="0"/>
            </a:br>
            <a:endParaRPr lang="ru-RU" dirty="0"/>
          </a:p>
        </p:txBody>
      </p:sp>
      <p:sp>
        <p:nvSpPr>
          <p:cNvPr id="25603" name="Содержимое 13"/>
          <p:cNvSpPr>
            <a:spLocks noGrp="1"/>
          </p:cNvSpPr>
          <p:nvPr>
            <p:ph idx="1"/>
          </p:nvPr>
        </p:nvSpPr>
        <p:spPr>
          <a:xfrm>
            <a:off x="457200" y="428625"/>
            <a:ext cx="7239000" cy="6027738"/>
          </a:xfrm>
        </p:spPr>
        <p:txBody>
          <a:bodyPr/>
          <a:lstStyle/>
          <a:p>
            <a:pPr eaLnBrk="1" hangingPunct="1">
              <a:buFont typeface="Wingdings 2" pitchFamily="18" charset="2"/>
              <a:buNone/>
            </a:pPr>
            <a:r>
              <a:rPr lang="ru-RU" smtClean="0"/>
              <a:t>  Мощный платный антивирус производства компании Avast. Программа обладает всеми функциями современного антивирусника, имеет очень удобный интерфейс. Понравится как начинающим, так и опытным пользователям. Можно преобразить программу по своему вкусу, с помощью скинов. Пользователь также может использовать обычный либо фоновый сканер. Цена на данный продукт является абсолютно доступной для каждого пользователя.</a:t>
            </a:r>
          </a:p>
          <a:p>
            <a:pPr eaLnBrk="1" hangingPunct="1"/>
            <a:endParaRPr lang="ru-RU"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428868"/>
            <a:ext cx="7239000" cy="1143000"/>
          </a:xfrm>
        </p:spPr>
        <p:txBody>
          <a:bodyPr/>
          <a:lstStyle/>
          <a:p>
            <a:pPr algn="ctr" eaLnBrk="1" hangingPunct="1">
              <a:defRPr/>
            </a:pPr>
            <a:r>
              <a:rPr lang="ru-RU" sz="4800" dirty="0" err="1" smtClean="0"/>
              <a:t>Eset</a:t>
            </a:r>
            <a:r>
              <a:rPr lang="ru-RU" dirty="0" smtClean="0"/>
              <a:t> </a:t>
            </a:r>
            <a:r>
              <a:rPr lang="ru-RU" sz="4800" dirty="0" smtClean="0"/>
              <a:t>NOD</a:t>
            </a:r>
            <a:r>
              <a:rPr lang="ru-RU" dirty="0" smtClean="0"/>
              <a:t> </a:t>
            </a:r>
            <a:r>
              <a:rPr lang="ru-RU" sz="4800" dirty="0" smtClean="0"/>
              <a:t>32</a:t>
            </a:r>
            <a:r>
              <a:rPr lang="ru-RU" dirty="0" smtClean="0"/>
              <a:t> </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Содержимое 2"/>
          <p:cNvSpPr>
            <a:spLocks noGrp="1"/>
          </p:cNvSpPr>
          <p:nvPr>
            <p:ph idx="1"/>
          </p:nvPr>
        </p:nvSpPr>
        <p:spPr>
          <a:xfrm>
            <a:off x="428625" y="214313"/>
            <a:ext cx="7239000" cy="5956300"/>
          </a:xfrm>
        </p:spPr>
        <p:txBody>
          <a:bodyPr/>
          <a:lstStyle/>
          <a:p>
            <a:pPr eaLnBrk="1" hangingPunct="1">
              <a:buFont typeface="Wingdings 2" pitchFamily="18" charset="2"/>
              <a:buNone/>
            </a:pPr>
            <a:r>
              <a:rPr lang="ru-RU" dirty="0" smtClean="0"/>
              <a:t>   Этот антивирус создавался на основе новейшей технологии защиты </a:t>
            </a:r>
            <a:r>
              <a:rPr lang="ru-RU" dirty="0" err="1" smtClean="0"/>
              <a:t>ThreatSense</a:t>
            </a:r>
            <a:r>
              <a:rPr lang="ru-RU" dirty="0" smtClean="0"/>
              <a:t>. Он способен полностью обезопасить ваш компьютер от самых разнообразных угроз и вредоносных программ, таких как вирусы, </a:t>
            </a:r>
            <a:r>
              <a:rPr lang="ru-RU" dirty="0" err="1" smtClean="0"/>
              <a:t>трояны</a:t>
            </a:r>
            <a:r>
              <a:rPr lang="ru-RU" dirty="0" smtClean="0"/>
              <a:t>, шпионы, спам, рекламные программы и черви. Весьма радует высокая скорость работы, которую достаточно редко встретишь среди нормальных антивирусных программ. Подобная особенность возможна в силу низких системных требований программы. NOD 32 доступен каждому пользователю, лицензия выдается на один год и может использоваться на трех различных компьютерах.</a:t>
            </a:r>
          </a:p>
          <a:p>
            <a:pPr eaLnBrk="1" hangingPunct="1">
              <a:buFont typeface="Wingdings 2" pitchFamily="18" charset="2"/>
              <a:buNone/>
            </a:pPr>
            <a:endParaRPr lang="ru-RU"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pPr eaLnBrk="1" hangingPunct="1">
              <a:defRPr/>
            </a:pPr>
            <a:r>
              <a:rPr lang="ru-RU" dirty="0" smtClean="0"/>
              <a:t>Бесплатные антивирусные программы</a:t>
            </a: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Содержимое 2"/>
          <p:cNvSpPr>
            <a:spLocks noGrp="1"/>
          </p:cNvSpPr>
          <p:nvPr>
            <p:ph idx="1"/>
          </p:nvPr>
        </p:nvSpPr>
        <p:spPr>
          <a:xfrm>
            <a:off x="457200" y="500063"/>
            <a:ext cx="7239000" cy="5956300"/>
          </a:xfrm>
        </p:spPr>
        <p:txBody>
          <a:bodyPr/>
          <a:lstStyle/>
          <a:p>
            <a:pPr eaLnBrk="1" hangingPunct="1">
              <a:buFont typeface="Wingdings 2" pitchFamily="18" charset="2"/>
              <a:buNone/>
            </a:pPr>
            <a:r>
              <a:rPr lang="ru-RU" smtClean="0"/>
              <a:t>  Существует несколько антивирусов, бесплатных для домашнего применения, при этом не уступающих платным аналогам. Правда, нельзя забывать, что отвечает за безопасность компьютера в первую очередь пользователь</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Рисунок 6" descr="4972bd9d1e58841318335df3f6b.png"/>
          <p:cNvPicPr>
            <a:picLocks noChangeAspect="1"/>
          </p:cNvPicPr>
          <p:nvPr/>
        </p:nvPicPr>
        <p:blipFill>
          <a:blip r:embed="rId2"/>
          <a:srcRect/>
          <a:stretch>
            <a:fillRect/>
          </a:stretch>
        </p:blipFill>
        <p:spPr bwMode="auto">
          <a:xfrm>
            <a:off x="1285875" y="714375"/>
            <a:ext cx="1857375" cy="1079500"/>
          </a:xfrm>
          <a:prstGeom prst="rect">
            <a:avLst/>
          </a:prstGeom>
          <a:noFill/>
          <a:ln w="9525">
            <a:noFill/>
            <a:miter lim="800000"/>
            <a:headEnd/>
            <a:tailEnd/>
          </a:ln>
        </p:spPr>
      </p:pic>
      <p:sp>
        <p:nvSpPr>
          <p:cNvPr id="32771" name="TextBox 7"/>
          <p:cNvSpPr txBox="1">
            <a:spLocks noChangeArrowheads="1"/>
          </p:cNvSpPr>
          <p:nvPr/>
        </p:nvSpPr>
        <p:spPr bwMode="auto">
          <a:xfrm>
            <a:off x="714375" y="642938"/>
            <a:ext cx="571500" cy="400050"/>
          </a:xfrm>
          <a:prstGeom prst="rect">
            <a:avLst/>
          </a:prstGeom>
          <a:noFill/>
          <a:ln w="9525">
            <a:noFill/>
            <a:miter lim="800000"/>
            <a:headEnd/>
            <a:tailEnd/>
          </a:ln>
        </p:spPr>
        <p:txBody>
          <a:bodyPr>
            <a:spAutoFit/>
          </a:bodyPr>
          <a:lstStyle/>
          <a:p>
            <a:r>
              <a:rPr lang="ru-RU" sz="2000"/>
              <a:t>1.</a:t>
            </a:r>
          </a:p>
        </p:txBody>
      </p:sp>
      <p:sp>
        <p:nvSpPr>
          <p:cNvPr id="32772" name="TextBox 8"/>
          <p:cNvSpPr txBox="1">
            <a:spLocks noChangeArrowheads="1"/>
          </p:cNvSpPr>
          <p:nvPr/>
        </p:nvSpPr>
        <p:spPr bwMode="auto">
          <a:xfrm>
            <a:off x="1071563" y="2000250"/>
            <a:ext cx="2214562" cy="338138"/>
          </a:xfrm>
          <a:prstGeom prst="rect">
            <a:avLst/>
          </a:prstGeom>
          <a:noFill/>
          <a:ln w="9525">
            <a:noFill/>
            <a:miter lim="800000"/>
            <a:headEnd/>
            <a:tailEnd/>
          </a:ln>
        </p:spPr>
        <p:txBody>
          <a:bodyPr>
            <a:spAutoFit/>
          </a:bodyPr>
          <a:lstStyle/>
          <a:p>
            <a:r>
              <a:rPr lang="ru-RU" sz="1600"/>
              <a:t>AVG Internet Security </a:t>
            </a:r>
          </a:p>
        </p:txBody>
      </p:sp>
      <p:pic>
        <p:nvPicPr>
          <p:cNvPr id="32773" name="Рисунок 12" descr="bit_logo4.png"/>
          <p:cNvPicPr>
            <a:picLocks noChangeAspect="1"/>
          </p:cNvPicPr>
          <p:nvPr/>
        </p:nvPicPr>
        <p:blipFill>
          <a:blip r:embed="rId3"/>
          <a:srcRect/>
          <a:stretch>
            <a:fillRect/>
          </a:stretch>
        </p:blipFill>
        <p:spPr bwMode="auto">
          <a:xfrm>
            <a:off x="5572125" y="857250"/>
            <a:ext cx="928688" cy="928688"/>
          </a:xfrm>
          <a:prstGeom prst="rect">
            <a:avLst/>
          </a:prstGeom>
          <a:noFill/>
          <a:ln w="9525">
            <a:noFill/>
            <a:miter lim="800000"/>
            <a:headEnd/>
            <a:tailEnd/>
          </a:ln>
        </p:spPr>
      </p:pic>
      <p:sp>
        <p:nvSpPr>
          <p:cNvPr id="32774" name="TextBox 13"/>
          <p:cNvSpPr txBox="1">
            <a:spLocks noChangeArrowheads="1"/>
          </p:cNvSpPr>
          <p:nvPr/>
        </p:nvSpPr>
        <p:spPr bwMode="auto">
          <a:xfrm>
            <a:off x="4929188" y="714375"/>
            <a:ext cx="571500" cy="400050"/>
          </a:xfrm>
          <a:prstGeom prst="rect">
            <a:avLst/>
          </a:prstGeom>
          <a:noFill/>
          <a:ln w="9525">
            <a:noFill/>
            <a:miter lim="800000"/>
            <a:headEnd/>
            <a:tailEnd/>
          </a:ln>
        </p:spPr>
        <p:txBody>
          <a:bodyPr>
            <a:spAutoFit/>
          </a:bodyPr>
          <a:lstStyle/>
          <a:p>
            <a:r>
              <a:rPr lang="ru-RU" sz="2000"/>
              <a:t>2.</a:t>
            </a:r>
          </a:p>
        </p:txBody>
      </p:sp>
      <p:sp>
        <p:nvSpPr>
          <p:cNvPr id="32775" name="TextBox 14"/>
          <p:cNvSpPr txBox="1">
            <a:spLocks noChangeArrowheads="1"/>
          </p:cNvSpPr>
          <p:nvPr/>
        </p:nvSpPr>
        <p:spPr bwMode="auto">
          <a:xfrm>
            <a:off x="5429250" y="2000250"/>
            <a:ext cx="1714500" cy="830263"/>
          </a:xfrm>
          <a:prstGeom prst="rect">
            <a:avLst/>
          </a:prstGeom>
          <a:noFill/>
          <a:ln w="9525">
            <a:noFill/>
            <a:miter lim="800000"/>
            <a:headEnd/>
            <a:tailEnd/>
          </a:ln>
        </p:spPr>
        <p:txBody>
          <a:bodyPr>
            <a:spAutoFit/>
          </a:bodyPr>
          <a:lstStyle/>
          <a:p>
            <a:r>
              <a:rPr lang="ru-RU" sz="1600"/>
              <a:t>BitDefender Internet</a:t>
            </a:r>
          </a:p>
          <a:p>
            <a:r>
              <a:rPr lang="ru-RU" sz="1600"/>
              <a:t>Security </a:t>
            </a:r>
          </a:p>
        </p:txBody>
      </p:sp>
      <p:pic>
        <p:nvPicPr>
          <p:cNvPr id="32776" name="Рисунок 15" descr="1285887101_comodo.jpg"/>
          <p:cNvPicPr>
            <a:picLocks noChangeAspect="1"/>
          </p:cNvPicPr>
          <p:nvPr/>
        </p:nvPicPr>
        <p:blipFill>
          <a:blip r:embed="rId4"/>
          <a:srcRect/>
          <a:stretch>
            <a:fillRect/>
          </a:stretch>
        </p:blipFill>
        <p:spPr bwMode="auto">
          <a:xfrm>
            <a:off x="3643313" y="3286125"/>
            <a:ext cx="1071562" cy="1071563"/>
          </a:xfrm>
          <a:prstGeom prst="rect">
            <a:avLst/>
          </a:prstGeom>
          <a:noFill/>
          <a:ln w="9525">
            <a:noFill/>
            <a:miter lim="800000"/>
            <a:headEnd/>
            <a:tailEnd/>
          </a:ln>
        </p:spPr>
      </p:pic>
      <p:sp>
        <p:nvSpPr>
          <p:cNvPr id="32777" name="TextBox 16"/>
          <p:cNvSpPr txBox="1">
            <a:spLocks noChangeArrowheads="1"/>
          </p:cNvSpPr>
          <p:nvPr/>
        </p:nvSpPr>
        <p:spPr bwMode="auto">
          <a:xfrm>
            <a:off x="3143250" y="3214688"/>
            <a:ext cx="500063" cy="400050"/>
          </a:xfrm>
          <a:prstGeom prst="rect">
            <a:avLst/>
          </a:prstGeom>
          <a:noFill/>
          <a:ln w="9525">
            <a:noFill/>
            <a:miter lim="800000"/>
            <a:headEnd/>
            <a:tailEnd/>
          </a:ln>
        </p:spPr>
        <p:txBody>
          <a:bodyPr>
            <a:spAutoFit/>
          </a:bodyPr>
          <a:lstStyle/>
          <a:p>
            <a:r>
              <a:rPr lang="ru-RU" sz="2000"/>
              <a:t>3.</a:t>
            </a:r>
          </a:p>
        </p:txBody>
      </p:sp>
      <p:sp>
        <p:nvSpPr>
          <p:cNvPr id="32778" name="TextBox 17"/>
          <p:cNvSpPr txBox="1">
            <a:spLocks noChangeArrowheads="1"/>
          </p:cNvSpPr>
          <p:nvPr/>
        </p:nvSpPr>
        <p:spPr bwMode="auto">
          <a:xfrm>
            <a:off x="3286125" y="4714875"/>
            <a:ext cx="1785938" cy="584200"/>
          </a:xfrm>
          <a:prstGeom prst="rect">
            <a:avLst/>
          </a:prstGeom>
          <a:solidFill>
            <a:schemeClr val="bg1"/>
          </a:solidFill>
          <a:ln w="9525">
            <a:noFill/>
            <a:miter lim="800000"/>
            <a:headEnd/>
            <a:tailEnd/>
          </a:ln>
        </p:spPr>
        <p:txBody>
          <a:bodyPr>
            <a:spAutoFit/>
          </a:bodyPr>
          <a:lstStyle/>
          <a:p>
            <a:r>
              <a:rPr lang="ru-RU" sz="1600"/>
              <a:t>Comodo Internet Security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143116"/>
            <a:ext cx="7239000" cy="1143000"/>
          </a:xfrm>
        </p:spPr>
        <p:txBody>
          <a:bodyPr/>
          <a:lstStyle/>
          <a:p>
            <a:pPr algn="ctr" eaLnBrk="1" hangingPunct="1">
              <a:defRPr/>
            </a:pPr>
            <a:r>
              <a:rPr lang="ru-RU" dirty="0" smtClean="0"/>
              <a:t>AVG </a:t>
            </a:r>
            <a:r>
              <a:rPr lang="ru-RU" dirty="0" err="1" smtClean="0"/>
              <a:t>Free</a:t>
            </a:r>
            <a:r>
              <a:rPr lang="ru-RU" dirty="0" smtClean="0"/>
              <a:t> </a:t>
            </a:r>
            <a:r>
              <a:rPr lang="ru-RU" dirty="0" err="1" smtClean="0"/>
              <a:t>Edition</a:t>
            </a:r>
            <a:r>
              <a:rPr lang="ru-RU" dirty="0" smtClean="0"/>
              <a:t> </a:t>
            </a: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Содержимое 2"/>
          <p:cNvSpPr>
            <a:spLocks noGrp="1"/>
          </p:cNvSpPr>
          <p:nvPr>
            <p:ph idx="1"/>
          </p:nvPr>
        </p:nvSpPr>
        <p:spPr>
          <a:xfrm>
            <a:off x="285750" y="0"/>
            <a:ext cx="7786688" cy="5132388"/>
          </a:xfrm>
        </p:spPr>
        <p:txBody>
          <a:bodyPr/>
          <a:lstStyle/>
          <a:p>
            <a:pPr eaLnBrk="1" hangingPunct="1">
              <a:buFont typeface="Wingdings 2" pitchFamily="18" charset="2"/>
              <a:buNone/>
            </a:pPr>
            <a:r>
              <a:rPr lang="ru-RU" smtClean="0"/>
              <a:t>  Достоинства AVG следует отметить прежде всего достаточно надежную и быструю программу Resident Shield, которая автоматически отслеживает возможное проникновение на компьютер загрузочных, исполняемых и макровирусов и предпринимает меры по автоматическому удалению и лечению инфицированных файлов. Кроме этого, антивирус содержит уникальный сертифицированный поисковый механизм Virus Stalker.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Содержимое 2"/>
          <p:cNvSpPr>
            <a:spLocks noGrp="1"/>
          </p:cNvSpPr>
          <p:nvPr>
            <p:ph idx="1"/>
          </p:nvPr>
        </p:nvSpPr>
        <p:spPr>
          <a:xfrm>
            <a:off x="457200" y="714375"/>
            <a:ext cx="7239000" cy="5741988"/>
          </a:xfrm>
        </p:spPr>
        <p:txBody>
          <a:bodyPr/>
          <a:lstStyle/>
          <a:p>
            <a:pPr eaLnBrk="1" hangingPunct="1">
              <a:buFont typeface="Wingdings 2" pitchFamily="18" charset="2"/>
              <a:buNone/>
            </a:pPr>
            <a:r>
              <a:rPr lang="ru-RU" smtClean="0"/>
              <a:t>   Также имеется сканер электронной почты (AVG E-mail Scanner), который автоматически проверяет всю входящую и исходящую корреспонденцию. При включении компьютера AVG проверяет оперативную память и загрузочные секторы диска и только после того разрешает загрузку операционной системы</a:t>
            </a:r>
          </a:p>
          <a:p>
            <a:pPr eaLnBrk="1" hangingPunct="1"/>
            <a:endParaRPr lang="ru-RU"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714620"/>
            <a:ext cx="7239000" cy="1143000"/>
          </a:xfrm>
        </p:spPr>
        <p:txBody>
          <a:bodyPr/>
          <a:lstStyle/>
          <a:p>
            <a:pPr algn="ctr" eaLnBrk="1" hangingPunct="1">
              <a:defRPr/>
            </a:pPr>
            <a:r>
              <a:rPr lang="ru-RU" dirty="0" err="1" smtClean="0"/>
              <a:t>BitDefender</a:t>
            </a:r>
            <a:r>
              <a:rPr lang="ru-RU" dirty="0" smtClean="0"/>
              <a:t> </a:t>
            </a:r>
            <a:r>
              <a:rPr lang="ru-RU" dirty="0" err="1" smtClean="0"/>
              <a:t>Free</a:t>
            </a:r>
            <a:r>
              <a:rPr lang="ru-RU" dirty="0" smtClean="0"/>
              <a:t> </a:t>
            </a:r>
            <a:r>
              <a:rPr lang="ru-RU" dirty="0" err="1" smtClean="0"/>
              <a:t>Edition</a:t>
            </a:r>
            <a:r>
              <a:rPr lang="ru-RU" dirty="0" smtClean="0"/>
              <a:t> </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ru-RU" dirty="0" smtClean="0"/>
              <a:t>Гипотеза</a:t>
            </a:r>
            <a:endParaRPr lang="ru-RU" dirty="0"/>
          </a:p>
        </p:txBody>
      </p:sp>
      <p:sp>
        <p:nvSpPr>
          <p:cNvPr id="9218" name="Содержимое 2"/>
          <p:cNvSpPr>
            <a:spLocks noGrp="1"/>
          </p:cNvSpPr>
          <p:nvPr>
            <p:ph idx="1"/>
          </p:nvPr>
        </p:nvSpPr>
        <p:spPr/>
        <p:txBody>
          <a:bodyPr/>
          <a:lstStyle/>
          <a:p>
            <a:pPr>
              <a:buNone/>
            </a:pPr>
            <a:r>
              <a:rPr lang="ru-RU" dirty="0" smtClean="0"/>
              <a:t>     Мы предположили, что "бесплатный сыр бывает только в мышеловке". То есть чтобы спокойно использовать мощный комплекс всех защитных функций, со множеством модулей и удобными настройками необходимо платить.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Содержимое 4"/>
          <p:cNvSpPr>
            <a:spLocks noGrp="1"/>
          </p:cNvSpPr>
          <p:nvPr>
            <p:ph idx="1"/>
          </p:nvPr>
        </p:nvSpPr>
        <p:spPr>
          <a:xfrm>
            <a:off x="457200" y="285750"/>
            <a:ext cx="7239000" cy="6170613"/>
          </a:xfrm>
        </p:spPr>
        <p:txBody>
          <a:bodyPr/>
          <a:lstStyle/>
          <a:p>
            <a:pPr eaLnBrk="1" hangingPunct="1">
              <a:buFont typeface="Wingdings 2" pitchFamily="18" charset="2"/>
              <a:buNone/>
            </a:pPr>
            <a:r>
              <a:rPr lang="ru-RU" smtClean="0"/>
              <a:t>  Самая младшая (и потому бесплатная) программа. Есть проверка файлов не только на локальных, но на сменных и сетевых дисках. Обновления к BitDefender выпускаются ежедневно, программу можно настроить на автоматическое скачивание. На данный момент антивирусная база BitDefender распознает почти сто тысяч вирусов. Кроме того, на сайте разработчика можно скачать утилиты (Removal Tools), предназначенные для удаления самых распространенных и вредоносных вирусов (таких утилит сейчас насчитывается более сотни).</a:t>
            </a:r>
            <a:br>
              <a:rPr lang="ru-RU" smtClean="0"/>
            </a:br>
            <a:endParaRPr lang="ru-RU"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Содержимое 2"/>
          <p:cNvSpPr>
            <a:spLocks noGrp="1"/>
          </p:cNvSpPr>
          <p:nvPr>
            <p:ph idx="1"/>
          </p:nvPr>
        </p:nvSpPr>
        <p:spPr>
          <a:xfrm>
            <a:off x="457200" y="428625"/>
            <a:ext cx="7239000" cy="6027738"/>
          </a:xfrm>
        </p:spPr>
        <p:txBody>
          <a:bodyPr/>
          <a:lstStyle/>
          <a:p>
            <a:pPr eaLnBrk="1" hangingPunct="1">
              <a:buFont typeface="Wingdings 2" pitchFamily="18" charset="2"/>
              <a:buNone/>
            </a:pPr>
            <a:r>
              <a:rPr lang="ru-RU" smtClean="0"/>
              <a:t>   Стабильные результаты VB100% подтверждают высокую надежность этой программы, а легкость в использовании делает BitDefender антивирусным продуктом из разряда «установил и забыл». Для ценителей красоты есть возможность смены скинов. Несколько портят впечатление невнятно организованные опции, однако все ключевые параметры уже настроены по умолчанию.</a:t>
            </a:r>
          </a:p>
          <a:p>
            <a:pPr eaLnBrk="1" hangingPunct="1"/>
            <a:endParaRPr lang="ru-RU"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71744"/>
            <a:ext cx="7239000" cy="1143000"/>
          </a:xfrm>
        </p:spPr>
        <p:txBody>
          <a:bodyPr/>
          <a:lstStyle/>
          <a:p>
            <a:pPr algn="ctr" eaLnBrk="1" hangingPunct="1">
              <a:defRPr/>
            </a:pPr>
            <a:r>
              <a:rPr lang="ru-RU" dirty="0" err="1" smtClean="0"/>
              <a:t>Comodo</a:t>
            </a:r>
            <a:r>
              <a:rPr lang="ru-RU" dirty="0" smtClean="0"/>
              <a:t> </a:t>
            </a:r>
            <a:r>
              <a:rPr lang="ru-RU" dirty="0" err="1" smtClean="0"/>
              <a:t>AntiVirus</a:t>
            </a:r>
            <a:r>
              <a:rPr lang="ru-RU" dirty="0" smtClean="0"/>
              <a:t> </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Содержимое 2"/>
          <p:cNvSpPr>
            <a:spLocks noGrp="1"/>
          </p:cNvSpPr>
          <p:nvPr>
            <p:ph idx="1"/>
          </p:nvPr>
        </p:nvSpPr>
        <p:spPr>
          <a:xfrm>
            <a:off x="142875" y="142875"/>
            <a:ext cx="7858125" cy="6313488"/>
          </a:xfrm>
        </p:spPr>
        <p:txBody>
          <a:bodyPr/>
          <a:lstStyle/>
          <a:p>
            <a:pPr eaLnBrk="1" hangingPunct="1">
              <a:buFont typeface="Wingdings 2" pitchFamily="18" charset="2"/>
              <a:buNone/>
            </a:pPr>
            <a:r>
              <a:rPr lang="ru-RU" smtClean="0"/>
              <a:t>  Эта программа разработана известной компанией в сфере услуг IT-безопасности. Она обладает полным набором средств для борьбы с вирусами, червями и троянами. В наличии – возможность сканирования приходящих электронных почтовых сообщений, постоянное слежение за процессами в памяти, монитор, анализирующий файлы при обращении к ним или сохранении на диск, блокирование подозрительных действий, характерных для червей, вывод полноценной статистики (правда, иногда из-за невысокой скорости ее обновления возникает впечатление медленной работы сканера, но это не так).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Содержимое 2"/>
          <p:cNvSpPr>
            <a:spLocks noGrp="1"/>
          </p:cNvSpPr>
          <p:nvPr>
            <p:ph idx="1"/>
          </p:nvPr>
        </p:nvSpPr>
        <p:spPr>
          <a:xfrm>
            <a:off x="142875" y="142875"/>
            <a:ext cx="7858125" cy="6313488"/>
          </a:xfrm>
        </p:spPr>
        <p:txBody>
          <a:bodyPr/>
          <a:lstStyle/>
          <a:p>
            <a:pPr eaLnBrk="1" hangingPunct="1">
              <a:buFont typeface="Wingdings 2" pitchFamily="18" charset="2"/>
              <a:buNone/>
            </a:pPr>
            <a:r>
              <a:rPr lang="ru-RU" smtClean="0"/>
              <a:t>   Разумеется, есть и автоматическое обновление антивирусной базы, и расширенный эвристический анализ. Также данная программа работает с сетевыми и сменными носителями. После бесплатной регистрации пользователям доступна техническая поддержка, что редко встречается во freeware-продуктах. Другой интересный момент – если поместить вирус в карантинную директорию, то, нажав соответствующую кнопку, можно узнать, сколько еще обнаружено заражений этим вирусом.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Содержимое 2"/>
          <p:cNvSpPr>
            <a:spLocks noGrp="1"/>
          </p:cNvSpPr>
          <p:nvPr>
            <p:ph idx="1"/>
          </p:nvPr>
        </p:nvSpPr>
        <p:spPr>
          <a:xfrm>
            <a:off x="457200" y="500063"/>
            <a:ext cx="7239000" cy="5956300"/>
          </a:xfrm>
        </p:spPr>
        <p:txBody>
          <a:bodyPr/>
          <a:lstStyle/>
          <a:p>
            <a:pPr eaLnBrk="1" hangingPunct="1">
              <a:buFont typeface="Wingdings 2" pitchFamily="18" charset="2"/>
              <a:buNone/>
            </a:pPr>
            <a:r>
              <a:rPr lang="ru-RU" smtClean="0"/>
              <a:t>   Видимо, поскольку данный продукт новый, о нем нет информации в Virus Bulletin, однако программа выглядит довольно солидно и не вызывает никаких нареканий. Кстати, кроме антивируса, разработчики предлагают бесплатно целый комплекс для защиты компьютера, в который входят брандмауэр, менеджер паролей и антиспам.</a:t>
            </a:r>
            <a:br>
              <a:rPr lang="ru-RU" smtClean="0"/>
            </a:br>
            <a:endParaRPr lang="ru-RU"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1071546"/>
            <a:ext cx="7239000" cy="2751135"/>
          </a:xfrm>
        </p:spPr>
        <p:txBody>
          <a:bodyPr>
            <a:normAutofit/>
          </a:bodyPr>
          <a:lstStyle/>
          <a:p>
            <a:pPr algn="ctr"/>
            <a:r>
              <a:rPr lang="ru-RU" dirty="0" smtClean="0"/>
              <a:t>Тестирование антивирусных </a:t>
            </a:r>
            <a:r>
              <a:rPr lang="ru-RU" dirty="0" smtClean="0"/>
              <a:t>программ</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1357298"/>
            <a:ext cx="7239000" cy="3643338"/>
          </a:xfrm>
        </p:spPr>
        <p:txBody>
          <a:bodyPr>
            <a:normAutofit/>
          </a:bodyPr>
          <a:lstStyle/>
          <a:p>
            <a:pPr algn="ctr"/>
            <a:r>
              <a:rPr lang="ru-RU" dirty="0" smtClean="0"/>
              <a:t>Количество успешно отраженных и пропущенных атак, суммарный расчет баллов на </a:t>
            </a:r>
            <a:r>
              <a:rPr lang="ru-RU" dirty="0" err="1" smtClean="0"/>
              <a:t>Windows</a:t>
            </a:r>
            <a:r>
              <a:rPr lang="ru-RU" dirty="0" smtClean="0"/>
              <a:t> 7 x6</a:t>
            </a:r>
            <a:br>
              <a:rPr lang="ru-RU" dirty="0" smtClean="0"/>
            </a:br>
            <a:endParaRPr lang="ru-R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3d"/>
          <p:cNvPicPr>
            <a:picLocks noChangeAspect="1" noChangeArrowheads="1"/>
          </p:cNvPicPr>
          <p:nvPr/>
        </p:nvPicPr>
        <p:blipFill>
          <a:blip r:embed="rId2"/>
          <a:srcRect/>
          <a:stretch>
            <a:fillRect/>
          </a:stretch>
        </p:blipFill>
        <p:spPr bwMode="auto">
          <a:xfrm>
            <a:off x="0" y="0"/>
            <a:ext cx="8215338" cy="6858000"/>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000240"/>
            <a:ext cx="7239000" cy="2143140"/>
          </a:xfrm>
        </p:spPr>
        <p:txBody>
          <a:bodyPr>
            <a:normAutofit/>
          </a:bodyPr>
          <a:lstStyle/>
          <a:p>
            <a:pPr algn="ctr"/>
            <a:r>
              <a:rPr lang="ru-RU" dirty="0" smtClean="0"/>
              <a:t>Результаты теста самозащиты антивирусов на </a:t>
            </a:r>
            <a:r>
              <a:rPr lang="ru-RU" dirty="0" err="1" smtClean="0"/>
              <a:t>Windows</a:t>
            </a:r>
            <a:r>
              <a:rPr lang="ru-RU" dirty="0" smtClean="0"/>
              <a:t> 7 x64</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pPr eaLnBrk="1" hangingPunct="1">
              <a:defRPr/>
            </a:pPr>
            <a:r>
              <a:rPr lang="ru-RU" dirty="0" smtClean="0"/>
              <a:t>Платные антивирусные программы</a:t>
            </a:r>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3f"/>
          <p:cNvPicPr>
            <a:picLocks noChangeAspect="1" noChangeArrowheads="1"/>
          </p:cNvPicPr>
          <p:nvPr/>
        </p:nvPicPr>
        <p:blipFill>
          <a:blip r:embed="rId2"/>
          <a:srcRect/>
          <a:stretch>
            <a:fillRect/>
          </a:stretch>
        </p:blipFill>
        <p:spPr bwMode="auto">
          <a:xfrm>
            <a:off x="0" y="0"/>
            <a:ext cx="821533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3g"/>
          <p:cNvPicPr>
            <a:picLocks noChangeAspect="1" noChangeArrowheads="1"/>
          </p:cNvPicPr>
          <p:nvPr/>
        </p:nvPicPr>
        <p:blipFill>
          <a:blip r:embed="rId2"/>
          <a:srcRect/>
          <a:stretch>
            <a:fillRect/>
          </a:stretch>
        </p:blipFill>
        <p:spPr bwMode="auto">
          <a:xfrm>
            <a:off x="0" y="0"/>
            <a:ext cx="821533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071678"/>
            <a:ext cx="7239000" cy="5286412"/>
          </a:xfrm>
        </p:spPr>
        <p:txBody>
          <a:bodyPr>
            <a:normAutofit/>
          </a:bodyPr>
          <a:lstStyle/>
          <a:p>
            <a:pPr algn="ctr"/>
            <a:r>
              <a:rPr lang="ru-RU" dirty="0" smtClean="0"/>
              <a:t> Эффективность антивирусных программ против новейших угроз</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Сравнение антивирусов на эффективности защиты от новейших вредоносных программ"/>
          <p:cNvPicPr>
            <a:picLocks noChangeAspect="1" noChangeArrowheads="1"/>
          </p:cNvPicPr>
          <p:nvPr/>
        </p:nvPicPr>
        <p:blipFill>
          <a:blip r:embed="rId2"/>
          <a:srcRect/>
          <a:stretch>
            <a:fillRect/>
          </a:stretch>
        </p:blipFill>
        <p:spPr bwMode="auto">
          <a:xfrm>
            <a:off x="0" y="0"/>
            <a:ext cx="8143901"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0" y="0"/>
          <a:ext cx="9144000" cy="7029900"/>
        </p:xfrm>
        <a:graphic>
          <a:graphicData uri="http://schemas.openxmlformats.org/drawingml/2006/table">
            <a:tbl>
              <a:tblPr firstRow="1" bandRow="1">
                <a:tableStyleId>{5C22544A-7EE6-4342-B048-85BDC9FD1C3A}</a:tableStyleId>
              </a:tblPr>
              <a:tblGrid>
                <a:gridCol w="1142976"/>
                <a:gridCol w="1000132"/>
                <a:gridCol w="904892"/>
                <a:gridCol w="1016000"/>
                <a:gridCol w="1016000"/>
                <a:gridCol w="1063636"/>
                <a:gridCol w="968364"/>
                <a:gridCol w="1016000"/>
                <a:gridCol w="1016000"/>
              </a:tblGrid>
              <a:tr h="742499">
                <a:tc>
                  <a:txBody>
                    <a:bodyPr/>
                    <a:lstStyle/>
                    <a:p>
                      <a:r>
                        <a:rPr lang="ru-RU" dirty="0" smtClean="0"/>
                        <a:t>антивирус</a:t>
                      </a:r>
                      <a:endParaRPr lang="ru-RU" dirty="0"/>
                    </a:p>
                  </a:txBody>
                  <a:tcPr/>
                </a:tc>
                <a:tc>
                  <a:txBody>
                    <a:bodyPr/>
                    <a:lstStyle/>
                    <a:p>
                      <a:r>
                        <a:rPr lang="ru-RU" dirty="0" err="1" smtClean="0"/>
                        <a:t>успеш</a:t>
                      </a:r>
                      <a:r>
                        <a:rPr lang="ru-RU" dirty="0" smtClean="0"/>
                        <a:t>.</a:t>
                      </a:r>
                      <a:r>
                        <a:rPr lang="en-US" baseline="0" dirty="0" smtClean="0"/>
                        <a:t> </a:t>
                      </a:r>
                      <a:r>
                        <a:rPr lang="ru-RU" baseline="0" dirty="0" smtClean="0"/>
                        <a:t>атаки</a:t>
                      </a:r>
                      <a:endParaRPr lang="ru-RU" dirty="0"/>
                    </a:p>
                  </a:txBody>
                  <a:tcPr/>
                </a:tc>
                <a:tc>
                  <a:txBody>
                    <a:bodyPr/>
                    <a:lstStyle/>
                    <a:p>
                      <a:r>
                        <a:rPr lang="ru-RU" dirty="0" err="1" smtClean="0"/>
                        <a:t>самоз</a:t>
                      </a:r>
                      <a:r>
                        <a:rPr lang="ru-RU" baseline="0" dirty="0" smtClean="0"/>
                        <a:t> 7Х64</a:t>
                      </a:r>
                      <a:endParaRPr lang="ru-RU" dirty="0"/>
                    </a:p>
                  </a:txBody>
                  <a:tcPr/>
                </a:tc>
                <a:tc>
                  <a:txBody>
                    <a:bodyPr/>
                    <a:lstStyle/>
                    <a:p>
                      <a:r>
                        <a:rPr lang="ru-RU" dirty="0" smtClean="0"/>
                        <a:t>7Х68</a:t>
                      </a:r>
                      <a:endParaRPr lang="ru-RU" dirty="0"/>
                    </a:p>
                  </a:txBody>
                  <a:tcPr/>
                </a:tc>
                <a:tc>
                  <a:txBody>
                    <a:bodyPr/>
                    <a:lstStyle/>
                    <a:p>
                      <a:r>
                        <a:rPr lang="ru-RU" dirty="0" smtClean="0"/>
                        <a:t>угрозы</a:t>
                      </a:r>
                      <a:endParaRPr lang="ru-RU" dirty="0"/>
                    </a:p>
                  </a:txBody>
                  <a:tcPr/>
                </a:tc>
                <a:tc>
                  <a:txBody>
                    <a:bodyPr/>
                    <a:lstStyle/>
                    <a:p>
                      <a:r>
                        <a:rPr lang="ru-RU" dirty="0" smtClean="0"/>
                        <a:t>загруженность </a:t>
                      </a:r>
                      <a:endParaRPr lang="ru-RU" dirty="0"/>
                    </a:p>
                  </a:txBody>
                  <a:tcPr/>
                </a:tc>
                <a:tc>
                  <a:txBody>
                    <a:bodyPr/>
                    <a:lstStyle/>
                    <a:p>
                      <a:r>
                        <a:rPr lang="ru-RU" dirty="0" smtClean="0"/>
                        <a:t>скорость</a:t>
                      </a:r>
                      <a:endParaRPr lang="ru-RU" dirty="0"/>
                    </a:p>
                  </a:txBody>
                  <a:tcPr/>
                </a:tc>
                <a:tc>
                  <a:txBody>
                    <a:bodyPr/>
                    <a:lstStyle/>
                    <a:p>
                      <a:r>
                        <a:rPr lang="ru-RU" dirty="0" smtClean="0"/>
                        <a:t>на угрозы</a:t>
                      </a:r>
                      <a:endParaRPr lang="ru-RU" dirty="0"/>
                    </a:p>
                  </a:txBody>
                  <a:tcPr/>
                </a:tc>
                <a:tc>
                  <a:txBody>
                    <a:bodyPr/>
                    <a:lstStyle/>
                    <a:p>
                      <a:r>
                        <a:rPr lang="ru-RU" dirty="0" smtClean="0"/>
                        <a:t>итог</a:t>
                      </a:r>
                      <a:endParaRPr lang="ru-RU" dirty="0"/>
                    </a:p>
                  </a:txBody>
                  <a:tcPr/>
                </a:tc>
              </a:tr>
              <a:tr h="679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err="1" smtClean="0"/>
                        <a:t>Avast</a:t>
                      </a:r>
                      <a:endParaRPr lang="ru-RU" sz="1800" dirty="0" smtClean="0"/>
                    </a:p>
                    <a:p>
                      <a:endParaRPr lang="ru-RU" dirty="0"/>
                    </a:p>
                  </a:txBody>
                  <a:tcPr/>
                </a:tc>
                <a:tc>
                  <a:txBody>
                    <a:bodyPr/>
                    <a:lstStyle/>
                    <a:p>
                      <a:r>
                        <a:rPr lang="en-US" dirty="0" smtClean="0"/>
                        <a:t>27.5</a:t>
                      </a:r>
                      <a:endParaRPr lang="ru-RU" dirty="0"/>
                    </a:p>
                  </a:txBody>
                  <a:tcPr/>
                </a:tc>
                <a:tc>
                  <a:txBody>
                    <a:bodyPr/>
                    <a:lstStyle/>
                    <a:p>
                      <a:r>
                        <a:rPr lang="en-US" dirty="0" smtClean="0"/>
                        <a:t>84</a:t>
                      </a:r>
                      <a:endParaRPr lang="ru-RU" dirty="0"/>
                    </a:p>
                  </a:txBody>
                  <a:tcPr/>
                </a:tc>
                <a:tc>
                  <a:txBody>
                    <a:bodyPr/>
                    <a:lstStyle/>
                    <a:p>
                      <a:r>
                        <a:rPr lang="en-US" dirty="0" smtClean="0"/>
                        <a:t>91</a:t>
                      </a:r>
                      <a:endParaRPr lang="ru-RU" dirty="0"/>
                    </a:p>
                  </a:txBody>
                  <a:tcPr/>
                </a:tc>
                <a:tc>
                  <a:txBody>
                    <a:bodyPr/>
                    <a:lstStyle/>
                    <a:p>
                      <a:r>
                        <a:rPr lang="en-US" dirty="0" smtClean="0"/>
                        <a:t>41</a:t>
                      </a:r>
                      <a:endParaRPr lang="ru-RU" dirty="0"/>
                    </a:p>
                  </a:txBody>
                  <a:tcPr/>
                </a:tc>
                <a:tc>
                  <a:txBody>
                    <a:bodyPr/>
                    <a:lstStyle/>
                    <a:p>
                      <a:r>
                        <a:rPr lang="en-US" dirty="0" smtClean="0"/>
                        <a:t>4</a:t>
                      </a:r>
                      <a:endParaRPr lang="ru-RU" dirty="0"/>
                    </a:p>
                  </a:txBody>
                  <a:tcPr/>
                </a:tc>
                <a:tc>
                  <a:txBody>
                    <a:bodyPr/>
                    <a:lstStyle/>
                    <a:p>
                      <a:r>
                        <a:rPr lang="en-US" dirty="0" smtClean="0"/>
                        <a:t>4</a:t>
                      </a:r>
                      <a:endParaRPr lang="ru-RU" dirty="0"/>
                    </a:p>
                  </a:txBody>
                  <a:tcPr/>
                </a:tc>
                <a:tc>
                  <a:txBody>
                    <a:bodyPr/>
                    <a:lstStyle/>
                    <a:p>
                      <a:r>
                        <a:rPr lang="en-US" dirty="0" smtClean="0"/>
                        <a:t>4</a:t>
                      </a:r>
                      <a:endParaRPr lang="ru-RU" dirty="0"/>
                    </a:p>
                  </a:txBody>
                  <a:tcPr/>
                </a:tc>
                <a:tc>
                  <a:txBody>
                    <a:bodyPr/>
                    <a:lstStyle/>
                    <a:p>
                      <a:r>
                        <a:rPr lang="en-US" dirty="0" smtClean="0"/>
                        <a:t>214.5</a:t>
                      </a:r>
                      <a:endParaRPr lang="ru-RU" dirty="0"/>
                    </a:p>
                  </a:txBody>
                  <a:tcPr/>
                </a:tc>
              </a:tr>
              <a:tr h="679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Avira</a:t>
                      </a:r>
                      <a:endParaRPr lang="ru-RU" dirty="0" smtClean="0"/>
                    </a:p>
                    <a:p>
                      <a:endParaRPr lang="ru-RU" dirty="0"/>
                    </a:p>
                  </a:txBody>
                  <a:tcPr/>
                </a:tc>
                <a:tc>
                  <a:txBody>
                    <a:bodyPr/>
                    <a:lstStyle/>
                    <a:p>
                      <a:r>
                        <a:rPr lang="en-US" dirty="0" smtClean="0"/>
                        <a:t>22</a:t>
                      </a:r>
                      <a:endParaRPr lang="ru-RU" dirty="0"/>
                    </a:p>
                  </a:txBody>
                  <a:tcPr/>
                </a:tc>
                <a:tc>
                  <a:txBody>
                    <a:bodyPr/>
                    <a:lstStyle/>
                    <a:p>
                      <a:r>
                        <a:rPr lang="en-US" dirty="0" smtClean="0"/>
                        <a:t>67</a:t>
                      </a:r>
                      <a:endParaRPr lang="ru-RU" dirty="0"/>
                    </a:p>
                  </a:txBody>
                  <a:tcPr/>
                </a:tc>
                <a:tc>
                  <a:txBody>
                    <a:bodyPr/>
                    <a:lstStyle/>
                    <a:p>
                      <a:r>
                        <a:rPr lang="en-US" dirty="0" smtClean="0"/>
                        <a:t>87</a:t>
                      </a:r>
                      <a:endParaRPr lang="ru-RU" dirty="0"/>
                    </a:p>
                  </a:txBody>
                  <a:tcPr/>
                </a:tc>
                <a:tc>
                  <a:txBody>
                    <a:bodyPr/>
                    <a:lstStyle/>
                    <a:p>
                      <a:r>
                        <a:rPr lang="en-US" dirty="0" smtClean="0"/>
                        <a:t>76</a:t>
                      </a:r>
                      <a:endParaRPr lang="ru-RU" dirty="0"/>
                    </a:p>
                  </a:txBody>
                  <a:tcPr/>
                </a:tc>
                <a:tc>
                  <a:txBody>
                    <a:bodyPr/>
                    <a:lstStyle/>
                    <a:p>
                      <a:r>
                        <a:rPr lang="en-US" dirty="0" smtClean="0"/>
                        <a:t>4</a:t>
                      </a:r>
                      <a:endParaRPr lang="ru-RU" dirty="0"/>
                    </a:p>
                  </a:txBody>
                  <a:tcPr/>
                </a:tc>
                <a:tc>
                  <a:txBody>
                    <a:bodyPr/>
                    <a:lstStyle/>
                    <a:p>
                      <a:r>
                        <a:rPr lang="en-US" dirty="0" smtClean="0"/>
                        <a:t>4</a:t>
                      </a:r>
                      <a:endParaRPr lang="ru-RU" dirty="0"/>
                    </a:p>
                  </a:txBody>
                  <a:tcPr/>
                </a:tc>
                <a:tc>
                  <a:txBody>
                    <a:bodyPr/>
                    <a:lstStyle/>
                    <a:p>
                      <a:r>
                        <a:rPr lang="en-US" dirty="0" smtClean="0"/>
                        <a:t>4</a:t>
                      </a:r>
                      <a:endParaRPr lang="ru-RU" dirty="0"/>
                    </a:p>
                  </a:txBody>
                  <a:tcPr/>
                </a:tc>
                <a:tc>
                  <a:txBody>
                    <a:bodyPr/>
                    <a:lstStyle/>
                    <a:p>
                      <a:r>
                        <a:rPr lang="en-US" dirty="0" smtClean="0"/>
                        <a:t>264</a:t>
                      </a:r>
                      <a:endParaRPr lang="ru-RU" dirty="0"/>
                    </a:p>
                  </a:txBody>
                  <a:tcPr/>
                </a:tc>
              </a:tr>
              <a:tr h="679500">
                <a:tc>
                  <a:txBody>
                    <a:bodyPr/>
                    <a:lstStyle/>
                    <a:p>
                      <a:r>
                        <a:rPr lang="en-US" dirty="0" err="1" smtClean="0"/>
                        <a:t>Dr.Beb</a:t>
                      </a:r>
                      <a:endParaRPr lang="ru-RU" dirty="0"/>
                    </a:p>
                  </a:txBody>
                  <a:tcPr/>
                </a:tc>
                <a:tc>
                  <a:txBody>
                    <a:bodyPr/>
                    <a:lstStyle/>
                    <a:p>
                      <a:r>
                        <a:rPr lang="en-US" dirty="0" smtClean="0"/>
                        <a:t>31</a:t>
                      </a:r>
                      <a:endParaRPr lang="ru-RU" dirty="0"/>
                    </a:p>
                  </a:txBody>
                  <a:tcPr/>
                </a:tc>
                <a:tc>
                  <a:txBody>
                    <a:bodyPr/>
                    <a:lstStyle/>
                    <a:p>
                      <a:r>
                        <a:rPr lang="en-US" dirty="0" smtClean="0"/>
                        <a:t>94</a:t>
                      </a:r>
                      <a:endParaRPr lang="ru-RU" dirty="0"/>
                    </a:p>
                  </a:txBody>
                  <a:tcPr/>
                </a:tc>
                <a:tc>
                  <a:txBody>
                    <a:bodyPr/>
                    <a:lstStyle/>
                    <a:p>
                      <a:r>
                        <a:rPr lang="en-US" dirty="0" smtClean="0"/>
                        <a:t>98</a:t>
                      </a:r>
                      <a:endParaRPr lang="ru-RU" dirty="0"/>
                    </a:p>
                  </a:txBody>
                  <a:tcPr/>
                </a:tc>
                <a:tc>
                  <a:txBody>
                    <a:bodyPr/>
                    <a:lstStyle/>
                    <a:p>
                      <a:r>
                        <a:rPr lang="en-US" dirty="0" smtClean="0"/>
                        <a:t>48</a:t>
                      </a:r>
                      <a:endParaRPr lang="ru-RU" dirty="0"/>
                    </a:p>
                  </a:txBody>
                  <a:tcPr/>
                </a:tc>
                <a:tc>
                  <a:txBody>
                    <a:bodyPr/>
                    <a:lstStyle/>
                    <a:p>
                      <a:r>
                        <a:rPr lang="en-US" dirty="0" smtClean="0"/>
                        <a:t>4</a:t>
                      </a:r>
                      <a:endParaRPr lang="ru-RU" dirty="0"/>
                    </a:p>
                  </a:txBody>
                  <a:tcPr/>
                </a:tc>
                <a:tc>
                  <a:txBody>
                    <a:bodyPr/>
                    <a:lstStyle/>
                    <a:p>
                      <a:r>
                        <a:rPr lang="en-US" dirty="0" smtClean="0"/>
                        <a:t>2</a:t>
                      </a:r>
                      <a:endParaRPr lang="ru-RU" dirty="0"/>
                    </a:p>
                  </a:txBody>
                  <a:tcPr/>
                </a:tc>
                <a:tc>
                  <a:txBody>
                    <a:bodyPr/>
                    <a:lstStyle/>
                    <a:p>
                      <a:r>
                        <a:rPr lang="en-US" dirty="0" smtClean="0"/>
                        <a:t>5</a:t>
                      </a:r>
                      <a:endParaRPr lang="ru-RU" dirty="0"/>
                    </a:p>
                  </a:txBody>
                  <a:tcPr/>
                </a:tc>
                <a:tc>
                  <a:txBody>
                    <a:bodyPr/>
                    <a:lstStyle/>
                    <a:p>
                      <a:r>
                        <a:rPr lang="en-US" dirty="0" smtClean="0"/>
                        <a:t>282</a:t>
                      </a:r>
                      <a:endParaRPr lang="ru-RU" dirty="0"/>
                    </a:p>
                  </a:txBody>
                  <a:tcPr/>
                </a:tc>
              </a:tr>
              <a:tr h="679500">
                <a:tc>
                  <a:txBody>
                    <a:bodyPr/>
                    <a:lstStyle/>
                    <a:p>
                      <a:r>
                        <a:rPr lang="en-US" dirty="0" err="1" smtClean="0"/>
                        <a:t>Eset</a:t>
                      </a:r>
                      <a:endParaRPr lang="ru-RU" dirty="0"/>
                    </a:p>
                  </a:txBody>
                  <a:tcPr/>
                </a:tc>
                <a:tc>
                  <a:txBody>
                    <a:bodyPr/>
                    <a:lstStyle/>
                    <a:p>
                      <a:r>
                        <a:rPr lang="en-US" dirty="0" smtClean="0"/>
                        <a:t>19.5</a:t>
                      </a:r>
                      <a:endParaRPr lang="ru-RU" dirty="0"/>
                    </a:p>
                  </a:txBody>
                  <a:tcPr/>
                </a:tc>
                <a:tc>
                  <a:txBody>
                    <a:bodyPr/>
                    <a:lstStyle/>
                    <a:p>
                      <a:r>
                        <a:rPr lang="en-US" dirty="0" smtClean="0"/>
                        <a:t>59</a:t>
                      </a:r>
                      <a:endParaRPr lang="ru-RU" dirty="0"/>
                    </a:p>
                  </a:txBody>
                  <a:tcPr/>
                </a:tc>
                <a:tc>
                  <a:txBody>
                    <a:bodyPr/>
                    <a:lstStyle/>
                    <a:p>
                      <a:r>
                        <a:rPr lang="en-US" dirty="0" smtClean="0"/>
                        <a:t>67</a:t>
                      </a:r>
                      <a:endParaRPr lang="ru-RU" dirty="0"/>
                    </a:p>
                  </a:txBody>
                  <a:tcPr/>
                </a:tc>
                <a:tc>
                  <a:txBody>
                    <a:bodyPr/>
                    <a:lstStyle/>
                    <a:p>
                      <a:r>
                        <a:rPr lang="en-US" dirty="0" smtClean="0"/>
                        <a:t>29</a:t>
                      </a:r>
                      <a:endParaRPr lang="ru-RU" dirty="0"/>
                    </a:p>
                  </a:txBody>
                  <a:tcPr/>
                </a:tc>
                <a:tc>
                  <a:txBody>
                    <a:bodyPr/>
                    <a:lstStyle/>
                    <a:p>
                      <a:r>
                        <a:rPr lang="en-US" dirty="0" smtClean="0"/>
                        <a:t>4</a:t>
                      </a:r>
                      <a:endParaRPr lang="ru-RU" dirty="0"/>
                    </a:p>
                  </a:txBody>
                  <a:tcPr/>
                </a:tc>
                <a:tc>
                  <a:txBody>
                    <a:bodyPr/>
                    <a:lstStyle/>
                    <a:p>
                      <a:r>
                        <a:rPr lang="en-US" dirty="0" smtClean="0"/>
                        <a:t>5</a:t>
                      </a:r>
                      <a:endParaRPr lang="ru-RU" dirty="0"/>
                    </a:p>
                  </a:txBody>
                  <a:tcPr/>
                </a:tc>
                <a:tc>
                  <a:txBody>
                    <a:bodyPr/>
                    <a:lstStyle/>
                    <a:p>
                      <a:r>
                        <a:rPr lang="en-US" dirty="0" smtClean="0"/>
                        <a:t>5</a:t>
                      </a:r>
                      <a:endParaRPr lang="ru-RU" dirty="0"/>
                    </a:p>
                  </a:txBody>
                  <a:tcPr/>
                </a:tc>
                <a:tc>
                  <a:txBody>
                    <a:bodyPr/>
                    <a:lstStyle/>
                    <a:p>
                      <a:r>
                        <a:rPr lang="en-US" dirty="0" smtClean="0"/>
                        <a:t>188.5</a:t>
                      </a:r>
                      <a:endParaRPr lang="ru-RU" dirty="0"/>
                    </a:p>
                  </a:txBody>
                  <a:tcPr/>
                </a:tc>
              </a:tr>
              <a:tr h="679500">
                <a:tc>
                  <a:txBody>
                    <a:bodyPr/>
                    <a:lstStyle/>
                    <a:p>
                      <a:r>
                        <a:rPr lang="en-US" dirty="0" err="1" smtClean="0"/>
                        <a:t>kaspersky</a:t>
                      </a:r>
                      <a:endParaRPr lang="ru-RU" dirty="0"/>
                    </a:p>
                  </a:txBody>
                  <a:tcPr/>
                </a:tc>
                <a:tc>
                  <a:txBody>
                    <a:bodyPr/>
                    <a:lstStyle/>
                    <a:p>
                      <a:r>
                        <a:rPr lang="en-US" dirty="0" smtClean="0"/>
                        <a:t>33</a:t>
                      </a:r>
                      <a:endParaRPr lang="ru-RU" dirty="0"/>
                    </a:p>
                  </a:txBody>
                  <a:tcPr/>
                </a:tc>
                <a:tc>
                  <a:txBody>
                    <a:bodyPr/>
                    <a:lstStyle/>
                    <a:p>
                      <a:r>
                        <a:rPr lang="en-US" dirty="0" smtClean="0"/>
                        <a:t>100</a:t>
                      </a:r>
                      <a:endParaRPr lang="ru-RU" dirty="0"/>
                    </a:p>
                  </a:txBody>
                  <a:tcPr/>
                </a:tc>
                <a:tc>
                  <a:txBody>
                    <a:bodyPr/>
                    <a:lstStyle/>
                    <a:p>
                      <a:r>
                        <a:rPr lang="en-US" dirty="0" smtClean="0"/>
                        <a:t>100</a:t>
                      </a:r>
                      <a:endParaRPr lang="ru-RU" dirty="0"/>
                    </a:p>
                  </a:txBody>
                  <a:tcPr/>
                </a:tc>
                <a:tc>
                  <a:txBody>
                    <a:bodyPr/>
                    <a:lstStyle/>
                    <a:p>
                      <a:r>
                        <a:rPr lang="en-US" dirty="0" smtClean="0"/>
                        <a:t>89</a:t>
                      </a:r>
                      <a:endParaRPr lang="ru-RU" dirty="0"/>
                    </a:p>
                  </a:txBody>
                  <a:tcPr/>
                </a:tc>
                <a:tc>
                  <a:txBody>
                    <a:bodyPr/>
                    <a:lstStyle/>
                    <a:p>
                      <a:r>
                        <a:rPr lang="en-US" dirty="0" smtClean="0"/>
                        <a:t>2</a:t>
                      </a:r>
                      <a:endParaRPr lang="ru-RU" dirty="0"/>
                    </a:p>
                  </a:txBody>
                  <a:tcPr/>
                </a:tc>
                <a:tc>
                  <a:txBody>
                    <a:bodyPr/>
                    <a:lstStyle/>
                    <a:p>
                      <a:r>
                        <a:rPr lang="en-US" dirty="0" smtClean="0"/>
                        <a:t>4</a:t>
                      </a:r>
                      <a:endParaRPr lang="ru-RU" dirty="0"/>
                    </a:p>
                  </a:txBody>
                  <a:tcPr/>
                </a:tc>
                <a:tc>
                  <a:txBody>
                    <a:bodyPr/>
                    <a:lstStyle/>
                    <a:p>
                      <a:r>
                        <a:rPr lang="en-US" dirty="0" smtClean="0"/>
                        <a:t>5</a:t>
                      </a:r>
                      <a:endParaRPr lang="ru-RU" dirty="0"/>
                    </a:p>
                  </a:txBody>
                  <a:tcPr/>
                </a:tc>
                <a:tc>
                  <a:txBody>
                    <a:bodyPr/>
                    <a:lstStyle/>
                    <a:p>
                      <a:r>
                        <a:rPr lang="en-US" dirty="0" smtClean="0"/>
                        <a:t>333</a:t>
                      </a:r>
                      <a:endParaRPr lang="ru-RU" dirty="0"/>
                    </a:p>
                  </a:txBody>
                  <a:tcPr/>
                </a:tc>
              </a:tr>
              <a:tr h="679500">
                <a:tc>
                  <a:txBody>
                    <a:bodyPr/>
                    <a:lstStyle/>
                    <a:p>
                      <a:r>
                        <a:rPr lang="en-US" dirty="0" smtClean="0"/>
                        <a:t>Norton</a:t>
                      </a:r>
                      <a:r>
                        <a:rPr lang="en-US" baseline="0" dirty="0" smtClean="0"/>
                        <a:t> </a:t>
                      </a:r>
                      <a:endParaRPr lang="ru-RU" dirty="0"/>
                    </a:p>
                  </a:txBody>
                  <a:tcPr/>
                </a:tc>
                <a:tc>
                  <a:txBody>
                    <a:bodyPr/>
                    <a:lstStyle/>
                    <a:p>
                      <a:r>
                        <a:rPr lang="en-US" dirty="0" smtClean="0"/>
                        <a:t>30</a:t>
                      </a:r>
                      <a:endParaRPr lang="ru-RU" dirty="0"/>
                    </a:p>
                  </a:txBody>
                  <a:tcPr/>
                </a:tc>
                <a:tc>
                  <a:txBody>
                    <a:bodyPr/>
                    <a:lstStyle/>
                    <a:p>
                      <a:r>
                        <a:rPr lang="en-US" dirty="0" smtClean="0"/>
                        <a:t>91</a:t>
                      </a:r>
                      <a:endParaRPr lang="ru-RU" dirty="0"/>
                    </a:p>
                  </a:txBody>
                  <a:tcPr/>
                </a:tc>
                <a:tc>
                  <a:txBody>
                    <a:bodyPr/>
                    <a:lstStyle/>
                    <a:p>
                      <a:r>
                        <a:rPr lang="en-US" dirty="0" smtClean="0"/>
                        <a:t>92</a:t>
                      </a:r>
                      <a:endParaRPr lang="ru-RU" dirty="0"/>
                    </a:p>
                  </a:txBody>
                  <a:tcPr/>
                </a:tc>
                <a:tc>
                  <a:txBody>
                    <a:bodyPr/>
                    <a:lstStyle/>
                    <a:p>
                      <a:r>
                        <a:rPr lang="en-US" dirty="0" smtClean="0"/>
                        <a:t>12</a:t>
                      </a:r>
                      <a:endParaRPr lang="ru-RU" dirty="0"/>
                    </a:p>
                  </a:txBody>
                  <a:tcPr/>
                </a:tc>
                <a:tc>
                  <a:txBody>
                    <a:bodyPr/>
                    <a:lstStyle/>
                    <a:p>
                      <a:r>
                        <a:rPr lang="en-US" dirty="0" smtClean="0"/>
                        <a:t>4</a:t>
                      </a:r>
                      <a:endParaRPr lang="ru-RU" dirty="0"/>
                    </a:p>
                  </a:txBody>
                  <a:tcPr/>
                </a:tc>
                <a:tc>
                  <a:txBody>
                    <a:bodyPr/>
                    <a:lstStyle/>
                    <a:p>
                      <a:r>
                        <a:rPr lang="en-US" dirty="0" smtClean="0"/>
                        <a:t>2</a:t>
                      </a:r>
                      <a:endParaRPr lang="ru-RU" dirty="0"/>
                    </a:p>
                  </a:txBody>
                  <a:tcPr/>
                </a:tc>
                <a:tc>
                  <a:txBody>
                    <a:bodyPr/>
                    <a:lstStyle/>
                    <a:p>
                      <a:r>
                        <a:rPr lang="en-US" dirty="0" smtClean="0"/>
                        <a:t>2</a:t>
                      </a:r>
                      <a:endParaRPr lang="ru-RU" dirty="0"/>
                    </a:p>
                  </a:txBody>
                  <a:tcPr/>
                </a:tc>
                <a:tc>
                  <a:txBody>
                    <a:bodyPr/>
                    <a:lstStyle/>
                    <a:p>
                      <a:r>
                        <a:rPr lang="en-US" dirty="0" smtClean="0"/>
                        <a:t>233</a:t>
                      </a:r>
                      <a:endParaRPr lang="ru-RU" dirty="0"/>
                    </a:p>
                  </a:txBody>
                  <a:tcPr/>
                </a:tc>
              </a:tr>
              <a:tr h="679500">
                <a:tc>
                  <a:txBody>
                    <a:bodyPr/>
                    <a:lstStyle/>
                    <a:p>
                      <a:r>
                        <a:rPr lang="en-US" dirty="0" smtClean="0"/>
                        <a:t>AVG</a:t>
                      </a:r>
                      <a:endParaRPr lang="ru-RU" dirty="0"/>
                    </a:p>
                  </a:txBody>
                  <a:tcPr/>
                </a:tc>
                <a:tc>
                  <a:txBody>
                    <a:bodyPr/>
                    <a:lstStyle/>
                    <a:p>
                      <a:r>
                        <a:rPr lang="en-US" dirty="0" smtClean="0"/>
                        <a:t>22.5</a:t>
                      </a:r>
                      <a:endParaRPr lang="ru-RU" dirty="0"/>
                    </a:p>
                  </a:txBody>
                  <a:tcPr/>
                </a:tc>
                <a:tc>
                  <a:txBody>
                    <a:bodyPr/>
                    <a:lstStyle/>
                    <a:p>
                      <a:r>
                        <a:rPr lang="en-US" dirty="0" smtClean="0"/>
                        <a:t>78</a:t>
                      </a:r>
                      <a:endParaRPr lang="ru-RU" dirty="0"/>
                    </a:p>
                  </a:txBody>
                  <a:tcPr/>
                </a:tc>
                <a:tc>
                  <a:txBody>
                    <a:bodyPr/>
                    <a:lstStyle/>
                    <a:p>
                      <a:r>
                        <a:rPr lang="en-US" dirty="0" smtClean="0"/>
                        <a:t>53</a:t>
                      </a:r>
                      <a:endParaRPr lang="ru-RU" dirty="0"/>
                    </a:p>
                  </a:txBody>
                  <a:tcPr/>
                </a:tc>
                <a:tc>
                  <a:txBody>
                    <a:bodyPr/>
                    <a:lstStyle/>
                    <a:p>
                      <a:r>
                        <a:rPr lang="en-US" dirty="0" smtClean="0"/>
                        <a:t>72</a:t>
                      </a:r>
                      <a:endParaRPr lang="ru-RU" dirty="0"/>
                    </a:p>
                  </a:txBody>
                  <a:tcPr/>
                </a:tc>
                <a:tc>
                  <a:txBody>
                    <a:bodyPr/>
                    <a:lstStyle/>
                    <a:p>
                      <a:r>
                        <a:rPr lang="en-US" dirty="0" smtClean="0"/>
                        <a:t>4</a:t>
                      </a:r>
                      <a:endParaRPr lang="ru-RU" dirty="0"/>
                    </a:p>
                  </a:txBody>
                  <a:tcPr/>
                </a:tc>
                <a:tc>
                  <a:txBody>
                    <a:bodyPr/>
                    <a:lstStyle/>
                    <a:p>
                      <a:r>
                        <a:rPr lang="en-US" dirty="0" smtClean="0"/>
                        <a:t>4</a:t>
                      </a:r>
                      <a:endParaRPr lang="ru-RU" dirty="0"/>
                    </a:p>
                  </a:txBody>
                  <a:tcPr/>
                </a:tc>
                <a:tc>
                  <a:txBody>
                    <a:bodyPr/>
                    <a:lstStyle/>
                    <a:p>
                      <a:r>
                        <a:rPr lang="en-US" dirty="0" smtClean="0"/>
                        <a:t>5</a:t>
                      </a:r>
                      <a:endParaRPr lang="ru-RU" dirty="0"/>
                    </a:p>
                  </a:txBody>
                  <a:tcPr/>
                </a:tc>
                <a:tc>
                  <a:txBody>
                    <a:bodyPr/>
                    <a:lstStyle/>
                    <a:p>
                      <a:r>
                        <a:rPr lang="en-US" dirty="0" smtClean="0"/>
                        <a:t>238.5</a:t>
                      </a:r>
                      <a:endParaRPr lang="ru-RU" dirty="0"/>
                    </a:p>
                  </a:txBody>
                  <a:tcPr/>
                </a:tc>
              </a:tr>
              <a:tr h="679500">
                <a:tc>
                  <a:txBody>
                    <a:bodyPr/>
                    <a:lstStyle/>
                    <a:p>
                      <a:r>
                        <a:rPr lang="en-US" dirty="0" smtClean="0"/>
                        <a:t>Bit</a:t>
                      </a:r>
                      <a:endParaRPr lang="ru-RU" dirty="0"/>
                    </a:p>
                  </a:txBody>
                  <a:tcPr/>
                </a:tc>
                <a:tc>
                  <a:txBody>
                    <a:bodyPr/>
                    <a:lstStyle/>
                    <a:p>
                      <a:r>
                        <a:rPr lang="en-US" dirty="0" smtClean="0"/>
                        <a:t>29.5</a:t>
                      </a:r>
                      <a:endParaRPr lang="ru-RU" dirty="0"/>
                    </a:p>
                  </a:txBody>
                  <a:tcPr/>
                </a:tc>
                <a:tc>
                  <a:txBody>
                    <a:bodyPr/>
                    <a:lstStyle/>
                    <a:p>
                      <a:r>
                        <a:rPr lang="en-US" dirty="0" smtClean="0"/>
                        <a:t>89</a:t>
                      </a:r>
                      <a:endParaRPr lang="ru-RU" dirty="0"/>
                    </a:p>
                  </a:txBody>
                  <a:tcPr/>
                </a:tc>
                <a:tc>
                  <a:txBody>
                    <a:bodyPr/>
                    <a:lstStyle/>
                    <a:p>
                      <a:r>
                        <a:rPr lang="en-US" dirty="0" smtClean="0"/>
                        <a:t>87</a:t>
                      </a:r>
                      <a:endParaRPr lang="ru-RU" dirty="0"/>
                    </a:p>
                  </a:txBody>
                  <a:tcPr/>
                </a:tc>
                <a:tc>
                  <a:txBody>
                    <a:bodyPr/>
                    <a:lstStyle/>
                    <a:p>
                      <a:r>
                        <a:rPr lang="en-US" dirty="0" smtClean="0"/>
                        <a:t>53</a:t>
                      </a:r>
                      <a:endParaRPr lang="ru-RU" dirty="0"/>
                    </a:p>
                  </a:txBody>
                  <a:tcPr/>
                </a:tc>
                <a:tc>
                  <a:txBody>
                    <a:bodyPr/>
                    <a:lstStyle/>
                    <a:p>
                      <a:r>
                        <a:rPr lang="en-US" dirty="0" smtClean="0"/>
                        <a:t>4</a:t>
                      </a:r>
                      <a:endParaRPr lang="ru-RU" dirty="0"/>
                    </a:p>
                  </a:txBody>
                  <a:tcPr/>
                </a:tc>
                <a:tc>
                  <a:txBody>
                    <a:bodyPr/>
                    <a:lstStyle/>
                    <a:p>
                      <a:r>
                        <a:rPr lang="en-US" dirty="0" smtClean="0"/>
                        <a:t>4</a:t>
                      </a:r>
                      <a:endParaRPr lang="ru-RU" dirty="0"/>
                    </a:p>
                  </a:txBody>
                  <a:tcPr/>
                </a:tc>
                <a:tc>
                  <a:txBody>
                    <a:bodyPr/>
                    <a:lstStyle/>
                    <a:p>
                      <a:r>
                        <a:rPr lang="en-US" dirty="0" smtClean="0"/>
                        <a:t>5</a:t>
                      </a:r>
                      <a:endParaRPr lang="ru-RU" dirty="0"/>
                    </a:p>
                  </a:txBody>
                  <a:tcPr/>
                </a:tc>
                <a:tc>
                  <a:txBody>
                    <a:bodyPr/>
                    <a:lstStyle/>
                    <a:p>
                      <a:r>
                        <a:rPr lang="en-US" dirty="0" smtClean="0"/>
                        <a:t>271.5</a:t>
                      </a:r>
                      <a:endParaRPr lang="ru-RU" dirty="0"/>
                    </a:p>
                  </a:txBody>
                  <a:tcPr/>
                </a:tc>
              </a:tr>
              <a:tr h="679500">
                <a:tc>
                  <a:txBody>
                    <a:bodyPr/>
                    <a:lstStyle/>
                    <a:p>
                      <a:r>
                        <a:rPr lang="en-US" dirty="0" err="1" smtClean="0"/>
                        <a:t>Comodo</a:t>
                      </a:r>
                      <a:endParaRPr lang="ru-RU" dirty="0"/>
                    </a:p>
                  </a:txBody>
                  <a:tcPr/>
                </a:tc>
                <a:tc>
                  <a:txBody>
                    <a:bodyPr/>
                    <a:lstStyle/>
                    <a:p>
                      <a:r>
                        <a:rPr lang="en-US" dirty="0" smtClean="0"/>
                        <a:t>30.5</a:t>
                      </a:r>
                      <a:endParaRPr lang="ru-RU" dirty="0"/>
                    </a:p>
                  </a:txBody>
                  <a:tcPr/>
                </a:tc>
                <a:tc>
                  <a:txBody>
                    <a:bodyPr/>
                    <a:lstStyle/>
                    <a:p>
                      <a:r>
                        <a:rPr lang="en-US" dirty="0" smtClean="0"/>
                        <a:t>93</a:t>
                      </a:r>
                      <a:endParaRPr lang="ru-RU" dirty="0"/>
                    </a:p>
                  </a:txBody>
                  <a:tcPr/>
                </a:tc>
                <a:tc>
                  <a:txBody>
                    <a:bodyPr/>
                    <a:lstStyle/>
                    <a:p>
                      <a:r>
                        <a:rPr lang="en-US" dirty="0" smtClean="0"/>
                        <a:t>88</a:t>
                      </a:r>
                      <a:endParaRPr lang="ru-RU" dirty="0"/>
                    </a:p>
                  </a:txBody>
                  <a:tcPr/>
                </a:tc>
                <a:tc>
                  <a:txBody>
                    <a:bodyPr/>
                    <a:lstStyle/>
                    <a:p>
                      <a:r>
                        <a:rPr lang="en-US" dirty="0" smtClean="0"/>
                        <a:t>39</a:t>
                      </a:r>
                      <a:endParaRPr lang="ru-RU" dirty="0"/>
                    </a:p>
                  </a:txBody>
                  <a:tcPr/>
                </a:tc>
                <a:tc>
                  <a:txBody>
                    <a:bodyPr/>
                    <a:lstStyle/>
                    <a:p>
                      <a:r>
                        <a:rPr lang="en-US" dirty="0" smtClean="0"/>
                        <a:t>4</a:t>
                      </a:r>
                      <a:endParaRPr lang="ru-RU" dirty="0"/>
                    </a:p>
                  </a:txBody>
                  <a:tcPr/>
                </a:tc>
                <a:tc>
                  <a:txBody>
                    <a:bodyPr/>
                    <a:lstStyle/>
                    <a:p>
                      <a:r>
                        <a:rPr lang="en-US" dirty="0" smtClean="0"/>
                        <a:t>3</a:t>
                      </a:r>
                      <a:endParaRPr lang="ru-RU" dirty="0"/>
                    </a:p>
                  </a:txBody>
                  <a:tcPr/>
                </a:tc>
                <a:tc>
                  <a:txBody>
                    <a:bodyPr/>
                    <a:lstStyle/>
                    <a:p>
                      <a:r>
                        <a:rPr lang="en-US" dirty="0" smtClean="0"/>
                        <a:t>5</a:t>
                      </a:r>
                      <a:endParaRPr lang="ru-RU" dirty="0"/>
                    </a:p>
                  </a:txBody>
                  <a:tcPr/>
                </a:tc>
                <a:tc>
                  <a:txBody>
                    <a:bodyPr/>
                    <a:lstStyle/>
                    <a:p>
                      <a:r>
                        <a:rPr lang="en-US" dirty="0" smtClean="0"/>
                        <a:t>262.5</a:t>
                      </a:r>
                      <a:endParaRPr lang="ru-RU" dirty="0"/>
                    </a:p>
                  </a:txBody>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ru-RU" dirty="0" smtClean="0"/>
              <a:t>1. </a:t>
            </a:r>
            <a:r>
              <a:rPr lang="ru-RU" sz="2800" dirty="0" err="1" smtClean="0"/>
              <a:t>Kaspersky</a:t>
            </a:r>
            <a:r>
              <a:rPr lang="ru-RU" sz="2800" dirty="0" smtClean="0"/>
              <a:t> </a:t>
            </a:r>
            <a:r>
              <a:rPr lang="ru-RU" sz="2800" dirty="0" err="1" smtClean="0"/>
              <a:t>Internet</a:t>
            </a:r>
            <a:r>
              <a:rPr lang="ru-RU" sz="2800" dirty="0" smtClean="0"/>
              <a:t> </a:t>
            </a:r>
            <a:r>
              <a:rPr lang="ru-RU" sz="2800" dirty="0" err="1" smtClean="0"/>
              <a:t>Security</a:t>
            </a:r>
            <a:r>
              <a:rPr lang="ru-RU" sz="2800" dirty="0" smtClean="0"/>
              <a:t> (стоимость от 1000 до 12000 рублей)</a:t>
            </a:r>
          </a:p>
          <a:p>
            <a:pPr>
              <a:buNone/>
            </a:pPr>
            <a:r>
              <a:rPr lang="ru-RU" sz="2800" dirty="0" smtClean="0"/>
              <a:t>2. </a:t>
            </a:r>
            <a:r>
              <a:rPr lang="ru-RU" sz="2800" dirty="0" err="1" smtClean="0"/>
              <a:t>Dr.Web</a:t>
            </a:r>
            <a:r>
              <a:rPr lang="ru-RU" sz="2800" dirty="0" smtClean="0"/>
              <a:t> </a:t>
            </a:r>
            <a:r>
              <a:rPr lang="ru-RU" sz="2800" dirty="0" err="1" smtClean="0"/>
              <a:t>Security</a:t>
            </a:r>
            <a:r>
              <a:rPr lang="ru-RU" sz="2800" dirty="0" smtClean="0"/>
              <a:t> </a:t>
            </a:r>
            <a:r>
              <a:rPr lang="ru-RU" sz="2800" dirty="0" err="1" smtClean="0"/>
              <a:t>Space</a:t>
            </a:r>
            <a:r>
              <a:rPr lang="ru-RU" sz="2800" dirty="0" smtClean="0"/>
              <a:t> (стоимость от 1000 до 3000 рублей)</a:t>
            </a:r>
          </a:p>
          <a:p>
            <a:pPr>
              <a:buNone/>
            </a:pPr>
            <a:r>
              <a:rPr lang="ru-RU" sz="2800" dirty="0" smtClean="0"/>
              <a:t>3. </a:t>
            </a:r>
            <a:r>
              <a:rPr lang="ru-RU" sz="2800" dirty="0" err="1" smtClean="0"/>
              <a:t>BitDefender</a:t>
            </a:r>
            <a:r>
              <a:rPr lang="ru-RU" sz="2800" dirty="0" smtClean="0"/>
              <a:t> </a:t>
            </a:r>
            <a:r>
              <a:rPr lang="ru-RU" sz="2800" dirty="0" err="1" smtClean="0"/>
              <a:t>Internet</a:t>
            </a:r>
            <a:r>
              <a:rPr lang="ru-RU" sz="2800" dirty="0" smtClean="0"/>
              <a:t> </a:t>
            </a:r>
            <a:r>
              <a:rPr lang="ru-RU" sz="2800" dirty="0" err="1" smtClean="0"/>
              <a:t>Security</a:t>
            </a:r>
            <a:r>
              <a:rPr lang="ru-RU" sz="2800" dirty="0" smtClean="0"/>
              <a:t> (бесплатная антивирусная программа)</a:t>
            </a:r>
          </a:p>
          <a:p>
            <a:pPr>
              <a:buNone/>
            </a:pPr>
            <a:endParaRPr lang="ru-RU" sz="2800" dirty="0" smtClean="0"/>
          </a:p>
          <a:p>
            <a:pPr>
              <a:buNone/>
            </a:pPr>
            <a:endParaRPr lang="ru-RU" sz="2800" dirty="0" smtClean="0"/>
          </a:p>
          <a:p>
            <a:pPr>
              <a:buNone/>
            </a:pP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85720" y="0"/>
            <a:ext cx="7239000" cy="1143000"/>
          </a:xfrm>
        </p:spPr>
        <p:txBody>
          <a:bodyPr/>
          <a:lstStyle/>
          <a:p>
            <a:pPr algn="ctr"/>
            <a:r>
              <a:rPr lang="ru-RU" dirty="0" smtClean="0"/>
              <a:t>Вывод</a:t>
            </a:r>
            <a:endParaRPr lang="ru-RU" dirty="0"/>
          </a:p>
        </p:txBody>
      </p:sp>
      <p:sp>
        <p:nvSpPr>
          <p:cNvPr id="28674" name="Содержимое 2"/>
          <p:cNvSpPr>
            <a:spLocks noGrp="1"/>
          </p:cNvSpPr>
          <p:nvPr>
            <p:ph idx="1"/>
          </p:nvPr>
        </p:nvSpPr>
        <p:spPr>
          <a:xfrm>
            <a:off x="428596" y="1142984"/>
            <a:ext cx="7239000" cy="4846638"/>
          </a:xfrm>
        </p:spPr>
        <p:txBody>
          <a:bodyPr/>
          <a:lstStyle/>
          <a:p>
            <a:pPr>
              <a:buNone/>
            </a:pPr>
            <a:r>
              <a:rPr lang="ru-RU" dirty="0" smtClean="0"/>
              <a:t>    Подведя итог, можно смело сказать, что смысл тратить некоторую сумму на платные антивирусы есть. Можно и даже нужно задаваться вопросом "сколько стоит тот или иной антивирус" перед его покупкой. Чтобы наверняка не ошибиться в выборе, можно воспользоваться тестовой версией - то есть, скачав программу, 30 дней с момента установки пользователь может пользоваться всеми ее функциями абсолютно бесплатно. По истечению этого срока, для продолжения пользования необходимо приобрести лицензию.</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Содержимое 2"/>
          <p:cNvSpPr>
            <a:spLocks noGrp="1"/>
          </p:cNvSpPr>
          <p:nvPr>
            <p:ph idx="1"/>
          </p:nvPr>
        </p:nvSpPr>
        <p:spPr>
          <a:xfrm>
            <a:off x="457200" y="357188"/>
            <a:ext cx="7239000" cy="6099175"/>
          </a:xfrm>
        </p:spPr>
        <p:txBody>
          <a:bodyPr/>
          <a:lstStyle/>
          <a:p>
            <a:pPr eaLnBrk="1" hangingPunct="1">
              <a:buFont typeface="Wingdings 2" pitchFamily="18" charset="2"/>
              <a:buNone/>
            </a:pPr>
            <a:r>
              <a:rPr lang="ru-RU" smtClean="0"/>
              <a:t>   Правда и с платными вариантами антивирусов не так все просто - необходимо выбрать именно тот продукт, который полностью будет соответствовать вашим требованиям. Главное что должно быть у платного антивируса: высокая скорость работы, регулярное автоматическое обновление и удобный интерфейс.</a:t>
            </a:r>
          </a:p>
          <a:p>
            <a:pPr eaLnBrk="1" hangingPunct="1">
              <a:buFont typeface="Wingdings 2" pitchFamily="18" charset="2"/>
              <a:buNone/>
            </a:pPr>
            <a:r>
              <a:rPr lang="ru-RU"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Содержимое 2"/>
          <p:cNvSpPr>
            <a:spLocks noGrp="1"/>
          </p:cNvSpPr>
          <p:nvPr>
            <p:ph idx="1"/>
          </p:nvPr>
        </p:nvSpPr>
        <p:spPr>
          <a:xfrm>
            <a:off x="457200" y="428625"/>
            <a:ext cx="7239000" cy="6027738"/>
          </a:xfrm>
        </p:spPr>
        <p:txBody>
          <a:bodyPr/>
          <a:lstStyle/>
          <a:p>
            <a:pPr eaLnBrk="1" hangingPunct="1">
              <a:buFont typeface="Wingdings 2" pitchFamily="18" charset="2"/>
              <a:buNone/>
            </a:pPr>
            <a:r>
              <a:rPr lang="ru-RU" dirty="0" smtClean="0"/>
              <a:t>  Но мы живем в мире где деньги правят балом. Поэтому цена антивирусной программы, которую мы платим за него, является чуть ли не определяющим фактором, не очень хочется тратить огромные деньги, когда можно обойтись и качественным, и в тоже время недорогим продуктом. Просмотрев краткий обзор самых популярных платных антивирусов, можно выяснить какой именно подойдет вам.</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Рисунок 3" descr="1289635911_avast.png"/>
          <p:cNvPicPr>
            <a:picLocks noChangeAspect="1"/>
          </p:cNvPicPr>
          <p:nvPr/>
        </p:nvPicPr>
        <p:blipFill>
          <a:blip r:embed="rId2"/>
          <a:srcRect/>
          <a:stretch>
            <a:fillRect/>
          </a:stretch>
        </p:blipFill>
        <p:spPr bwMode="auto">
          <a:xfrm>
            <a:off x="642938" y="0"/>
            <a:ext cx="1362075" cy="1965325"/>
          </a:xfrm>
          <a:prstGeom prst="rect">
            <a:avLst/>
          </a:prstGeom>
          <a:noFill/>
          <a:ln w="9525">
            <a:noFill/>
            <a:miter lim="800000"/>
            <a:headEnd/>
            <a:tailEnd/>
          </a:ln>
        </p:spPr>
      </p:pic>
      <p:sp>
        <p:nvSpPr>
          <p:cNvPr id="12291" name="TextBox 4"/>
          <p:cNvSpPr txBox="1">
            <a:spLocks noChangeArrowheads="1"/>
          </p:cNvSpPr>
          <p:nvPr/>
        </p:nvSpPr>
        <p:spPr bwMode="auto">
          <a:xfrm>
            <a:off x="642938" y="1285875"/>
            <a:ext cx="2000250" cy="584200"/>
          </a:xfrm>
          <a:prstGeom prst="rect">
            <a:avLst/>
          </a:prstGeom>
          <a:noFill/>
          <a:ln w="9525">
            <a:noFill/>
            <a:miter lim="800000"/>
            <a:headEnd/>
            <a:tailEnd/>
          </a:ln>
        </p:spPr>
        <p:txBody>
          <a:bodyPr>
            <a:spAutoFit/>
          </a:bodyPr>
          <a:lstStyle/>
          <a:p>
            <a:r>
              <a:rPr lang="ru-RU" sz="1600">
                <a:latin typeface="Trebuchet MS" pitchFamily="34" charset="0"/>
              </a:rPr>
              <a:t>Avast Internet Security </a:t>
            </a:r>
          </a:p>
        </p:txBody>
      </p:sp>
      <p:sp>
        <p:nvSpPr>
          <p:cNvPr id="12292" name="TextBox 5"/>
          <p:cNvSpPr txBox="1">
            <a:spLocks noChangeArrowheads="1"/>
          </p:cNvSpPr>
          <p:nvPr/>
        </p:nvSpPr>
        <p:spPr bwMode="auto">
          <a:xfrm>
            <a:off x="214313" y="0"/>
            <a:ext cx="500062" cy="400050"/>
          </a:xfrm>
          <a:prstGeom prst="rect">
            <a:avLst/>
          </a:prstGeom>
          <a:noFill/>
          <a:ln w="9525">
            <a:noFill/>
            <a:miter lim="800000"/>
            <a:headEnd/>
            <a:tailEnd/>
          </a:ln>
        </p:spPr>
        <p:txBody>
          <a:bodyPr>
            <a:spAutoFit/>
          </a:bodyPr>
          <a:lstStyle/>
          <a:p>
            <a:r>
              <a:rPr lang="ru-RU" sz="2000">
                <a:latin typeface="Trebuchet MS" pitchFamily="34" charset="0"/>
              </a:rPr>
              <a:t>1.</a:t>
            </a:r>
          </a:p>
        </p:txBody>
      </p:sp>
      <p:pic>
        <p:nvPicPr>
          <p:cNvPr id="12293" name="Рисунок 9" descr="1290072198_avira_antivir_premium_security_suite_9_russkiiy_klyuch_do_2012.jpg"/>
          <p:cNvPicPr>
            <a:picLocks noChangeAspect="1"/>
          </p:cNvPicPr>
          <p:nvPr/>
        </p:nvPicPr>
        <p:blipFill>
          <a:blip r:embed="rId3"/>
          <a:srcRect/>
          <a:stretch>
            <a:fillRect/>
          </a:stretch>
        </p:blipFill>
        <p:spPr bwMode="auto">
          <a:xfrm>
            <a:off x="4357688" y="214313"/>
            <a:ext cx="785812" cy="857250"/>
          </a:xfrm>
          <a:prstGeom prst="rect">
            <a:avLst/>
          </a:prstGeom>
          <a:noFill/>
          <a:ln w="9525">
            <a:noFill/>
            <a:miter lim="800000"/>
            <a:headEnd/>
            <a:tailEnd/>
          </a:ln>
        </p:spPr>
      </p:pic>
      <p:sp>
        <p:nvSpPr>
          <p:cNvPr id="12294" name="TextBox 10"/>
          <p:cNvSpPr txBox="1">
            <a:spLocks noChangeArrowheads="1"/>
          </p:cNvSpPr>
          <p:nvPr/>
        </p:nvSpPr>
        <p:spPr bwMode="auto">
          <a:xfrm>
            <a:off x="3929063" y="0"/>
            <a:ext cx="571500" cy="400050"/>
          </a:xfrm>
          <a:prstGeom prst="rect">
            <a:avLst/>
          </a:prstGeom>
          <a:noFill/>
          <a:ln w="9525">
            <a:noFill/>
            <a:miter lim="800000"/>
            <a:headEnd/>
            <a:tailEnd/>
          </a:ln>
        </p:spPr>
        <p:txBody>
          <a:bodyPr>
            <a:spAutoFit/>
          </a:bodyPr>
          <a:lstStyle/>
          <a:p>
            <a:r>
              <a:rPr lang="en-US" sz="2000">
                <a:latin typeface="Trebuchet MS" pitchFamily="34" charset="0"/>
              </a:rPr>
              <a:t>2</a:t>
            </a:r>
            <a:r>
              <a:rPr lang="ru-RU" sz="2000">
                <a:latin typeface="Trebuchet MS" pitchFamily="34" charset="0"/>
              </a:rPr>
              <a:t>.</a:t>
            </a:r>
          </a:p>
        </p:txBody>
      </p:sp>
      <p:sp>
        <p:nvSpPr>
          <p:cNvPr id="12295" name="TextBox 11"/>
          <p:cNvSpPr txBox="1">
            <a:spLocks noChangeArrowheads="1"/>
          </p:cNvSpPr>
          <p:nvPr/>
        </p:nvSpPr>
        <p:spPr bwMode="auto">
          <a:xfrm>
            <a:off x="4000500" y="1071563"/>
            <a:ext cx="2357438" cy="923925"/>
          </a:xfrm>
          <a:prstGeom prst="rect">
            <a:avLst/>
          </a:prstGeom>
          <a:noFill/>
          <a:ln w="9525">
            <a:noFill/>
            <a:miter lim="800000"/>
            <a:headEnd/>
            <a:tailEnd/>
          </a:ln>
        </p:spPr>
        <p:txBody>
          <a:bodyPr>
            <a:spAutoFit/>
          </a:bodyPr>
          <a:lstStyle/>
          <a:p>
            <a:r>
              <a:rPr lang="en-US">
                <a:latin typeface="Trebuchet MS" pitchFamily="34" charset="0"/>
              </a:rPr>
              <a:t>Avira AntiVir Premium Security Suite </a:t>
            </a:r>
            <a:endParaRPr lang="ru-RU">
              <a:latin typeface="Trebuchet MS" pitchFamily="34" charset="0"/>
            </a:endParaRPr>
          </a:p>
        </p:txBody>
      </p:sp>
      <p:pic>
        <p:nvPicPr>
          <p:cNvPr id="12296" name="Рисунок 18" descr="dfbb36c209a3.jpg"/>
          <p:cNvPicPr>
            <a:picLocks noChangeAspect="1"/>
          </p:cNvPicPr>
          <p:nvPr/>
        </p:nvPicPr>
        <p:blipFill>
          <a:blip r:embed="rId4"/>
          <a:srcRect/>
          <a:stretch>
            <a:fillRect/>
          </a:stretch>
        </p:blipFill>
        <p:spPr bwMode="auto">
          <a:xfrm>
            <a:off x="785813" y="1857375"/>
            <a:ext cx="1190625" cy="1276350"/>
          </a:xfrm>
          <a:prstGeom prst="rect">
            <a:avLst/>
          </a:prstGeom>
          <a:noFill/>
          <a:ln w="9525">
            <a:noFill/>
            <a:miter lim="800000"/>
            <a:headEnd/>
            <a:tailEnd/>
          </a:ln>
        </p:spPr>
      </p:pic>
      <p:sp>
        <p:nvSpPr>
          <p:cNvPr id="12297" name="TextBox 19"/>
          <p:cNvSpPr txBox="1">
            <a:spLocks noChangeArrowheads="1"/>
          </p:cNvSpPr>
          <p:nvPr/>
        </p:nvSpPr>
        <p:spPr bwMode="auto">
          <a:xfrm>
            <a:off x="428625" y="2000250"/>
            <a:ext cx="428625" cy="400050"/>
          </a:xfrm>
          <a:prstGeom prst="rect">
            <a:avLst/>
          </a:prstGeom>
          <a:noFill/>
          <a:ln w="9525">
            <a:noFill/>
            <a:miter lim="800000"/>
            <a:headEnd/>
            <a:tailEnd/>
          </a:ln>
        </p:spPr>
        <p:txBody>
          <a:bodyPr>
            <a:spAutoFit/>
          </a:bodyPr>
          <a:lstStyle/>
          <a:p>
            <a:r>
              <a:rPr lang="en-US" sz="2000">
                <a:latin typeface="Trebuchet MS" pitchFamily="34" charset="0"/>
              </a:rPr>
              <a:t>3</a:t>
            </a:r>
            <a:r>
              <a:rPr lang="ru-RU" sz="2000">
                <a:latin typeface="Trebuchet MS" pitchFamily="34" charset="0"/>
              </a:rPr>
              <a:t>.</a:t>
            </a:r>
          </a:p>
        </p:txBody>
      </p:sp>
      <p:sp>
        <p:nvSpPr>
          <p:cNvPr id="12298" name="TextBox 20"/>
          <p:cNvSpPr txBox="1">
            <a:spLocks noChangeArrowheads="1"/>
          </p:cNvSpPr>
          <p:nvPr/>
        </p:nvSpPr>
        <p:spPr bwMode="auto">
          <a:xfrm>
            <a:off x="785813" y="3286125"/>
            <a:ext cx="1571625" cy="584200"/>
          </a:xfrm>
          <a:prstGeom prst="rect">
            <a:avLst/>
          </a:prstGeom>
          <a:noFill/>
          <a:ln w="9525">
            <a:noFill/>
            <a:miter lim="800000"/>
            <a:headEnd/>
            <a:tailEnd/>
          </a:ln>
        </p:spPr>
        <p:txBody>
          <a:bodyPr>
            <a:spAutoFit/>
          </a:bodyPr>
          <a:lstStyle/>
          <a:p>
            <a:r>
              <a:rPr lang="ru-RU" sz="1600">
                <a:latin typeface="Trebuchet MS" pitchFamily="34" charset="0"/>
              </a:rPr>
              <a:t>Dr.Web Security Space</a:t>
            </a:r>
          </a:p>
        </p:txBody>
      </p:sp>
      <p:sp>
        <p:nvSpPr>
          <p:cNvPr id="12299" name="TextBox 24"/>
          <p:cNvSpPr txBox="1">
            <a:spLocks noChangeArrowheads="1"/>
          </p:cNvSpPr>
          <p:nvPr/>
        </p:nvSpPr>
        <p:spPr bwMode="auto">
          <a:xfrm>
            <a:off x="3929063" y="2143125"/>
            <a:ext cx="428625" cy="400050"/>
          </a:xfrm>
          <a:prstGeom prst="rect">
            <a:avLst/>
          </a:prstGeom>
          <a:noFill/>
          <a:ln w="9525">
            <a:noFill/>
            <a:miter lim="800000"/>
            <a:headEnd/>
            <a:tailEnd/>
          </a:ln>
        </p:spPr>
        <p:txBody>
          <a:bodyPr>
            <a:spAutoFit/>
          </a:bodyPr>
          <a:lstStyle/>
          <a:p>
            <a:r>
              <a:rPr lang="en-US" sz="2000">
                <a:latin typeface="Trebuchet MS" pitchFamily="34" charset="0"/>
              </a:rPr>
              <a:t>4</a:t>
            </a:r>
            <a:r>
              <a:rPr lang="ru-RU">
                <a:latin typeface="Trebuchet MS" pitchFamily="34" charset="0"/>
              </a:rPr>
              <a:t>.</a:t>
            </a:r>
          </a:p>
        </p:txBody>
      </p:sp>
      <p:sp>
        <p:nvSpPr>
          <p:cNvPr id="12300" name="TextBox 25"/>
          <p:cNvSpPr txBox="1">
            <a:spLocks noChangeArrowheads="1"/>
          </p:cNvSpPr>
          <p:nvPr/>
        </p:nvSpPr>
        <p:spPr bwMode="auto">
          <a:xfrm>
            <a:off x="4286250" y="3286125"/>
            <a:ext cx="2071688" cy="338138"/>
          </a:xfrm>
          <a:prstGeom prst="rect">
            <a:avLst/>
          </a:prstGeom>
          <a:noFill/>
          <a:ln w="9525">
            <a:noFill/>
            <a:miter lim="800000"/>
            <a:headEnd/>
            <a:tailEnd/>
          </a:ln>
        </p:spPr>
        <p:txBody>
          <a:bodyPr>
            <a:spAutoFit/>
          </a:bodyPr>
          <a:lstStyle/>
          <a:p>
            <a:r>
              <a:rPr lang="ru-RU" sz="1600">
                <a:latin typeface="Trebuchet MS" pitchFamily="34" charset="0"/>
              </a:rPr>
              <a:t>Eset </a:t>
            </a:r>
            <a:r>
              <a:rPr lang="en-US" sz="1600">
                <a:latin typeface="Trebuchet MS" pitchFamily="34" charset="0"/>
              </a:rPr>
              <a:t>NOD 32</a:t>
            </a:r>
            <a:r>
              <a:rPr lang="ru-RU" sz="1600">
                <a:latin typeface="Trebuchet MS" pitchFamily="34" charset="0"/>
              </a:rPr>
              <a:t> </a:t>
            </a:r>
          </a:p>
        </p:txBody>
      </p:sp>
      <p:pic>
        <p:nvPicPr>
          <p:cNvPr id="12301" name="Рисунок 32" descr="1262173265_kaspersz.png"/>
          <p:cNvPicPr>
            <a:picLocks noChangeAspect="1"/>
          </p:cNvPicPr>
          <p:nvPr/>
        </p:nvPicPr>
        <p:blipFill>
          <a:blip r:embed="rId5"/>
          <a:srcRect/>
          <a:stretch>
            <a:fillRect/>
          </a:stretch>
        </p:blipFill>
        <p:spPr bwMode="auto">
          <a:xfrm>
            <a:off x="928688" y="4071938"/>
            <a:ext cx="1004887" cy="1004887"/>
          </a:xfrm>
          <a:prstGeom prst="rect">
            <a:avLst/>
          </a:prstGeom>
          <a:noFill/>
          <a:ln w="9525">
            <a:noFill/>
            <a:miter lim="800000"/>
            <a:headEnd/>
            <a:tailEnd/>
          </a:ln>
        </p:spPr>
      </p:pic>
      <p:sp>
        <p:nvSpPr>
          <p:cNvPr id="12302" name="TextBox 33"/>
          <p:cNvSpPr txBox="1">
            <a:spLocks noChangeArrowheads="1"/>
          </p:cNvSpPr>
          <p:nvPr/>
        </p:nvSpPr>
        <p:spPr bwMode="auto">
          <a:xfrm>
            <a:off x="357188" y="4000500"/>
            <a:ext cx="857250" cy="400050"/>
          </a:xfrm>
          <a:prstGeom prst="rect">
            <a:avLst/>
          </a:prstGeom>
          <a:noFill/>
          <a:ln w="9525">
            <a:noFill/>
            <a:miter lim="800000"/>
            <a:headEnd/>
            <a:tailEnd/>
          </a:ln>
        </p:spPr>
        <p:txBody>
          <a:bodyPr>
            <a:spAutoFit/>
          </a:bodyPr>
          <a:lstStyle/>
          <a:p>
            <a:r>
              <a:rPr lang="en-US" sz="2000">
                <a:latin typeface="Trebuchet MS" pitchFamily="34" charset="0"/>
              </a:rPr>
              <a:t>5</a:t>
            </a:r>
            <a:r>
              <a:rPr lang="ru-RU">
                <a:latin typeface="Trebuchet MS" pitchFamily="34" charset="0"/>
              </a:rPr>
              <a:t>.</a:t>
            </a:r>
          </a:p>
        </p:txBody>
      </p:sp>
      <p:sp>
        <p:nvSpPr>
          <p:cNvPr id="12303" name="TextBox 34"/>
          <p:cNvSpPr txBox="1">
            <a:spLocks noChangeArrowheads="1"/>
          </p:cNvSpPr>
          <p:nvPr/>
        </p:nvSpPr>
        <p:spPr bwMode="auto">
          <a:xfrm>
            <a:off x="642938" y="5572125"/>
            <a:ext cx="1928812" cy="584200"/>
          </a:xfrm>
          <a:prstGeom prst="rect">
            <a:avLst/>
          </a:prstGeom>
          <a:noFill/>
          <a:ln w="9525">
            <a:noFill/>
            <a:miter lim="800000"/>
            <a:headEnd/>
            <a:tailEnd/>
          </a:ln>
        </p:spPr>
        <p:txBody>
          <a:bodyPr>
            <a:spAutoFit/>
          </a:bodyPr>
          <a:lstStyle/>
          <a:p>
            <a:r>
              <a:rPr lang="ru-RU" sz="1600">
                <a:latin typeface="Trebuchet MS" pitchFamily="34" charset="0"/>
              </a:rPr>
              <a:t>Kaspersky Internet Security </a:t>
            </a:r>
          </a:p>
        </p:txBody>
      </p:sp>
      <p:pic>
        <p:nvPicPr>
          <p:cNvPr id="12304" name="Рисунок 38" descr="1305311626_norton.jpg"/>
          <p:cNvPicPr>
            <a:picLocks noChangeAspect="1"/>
          </p:cNvPicPr>
          <p:nvPr/>
        </p:nvPicPr>
        <p:blipFill>
          <a:blip r:embed="rId6"/>
          <a:srcRect/>
          <a:stretch>
            <a:fillRect/>
          </a:stretch>
        </p:blipFill>
        <p:spPr bwMode="auto">
          <a:xfrm>
            <a:off x="4286250" y="3929063"/>
            <a:ext cx="933450" cy="933450"/>
          </a:xfrm>
          <a:prstGeom prst="rect">
            <a:avLst/>
          </a:prstGeom>
          <a:noFill/>
          <a:ln w="9525">
            <a:noFill/>
            <a:miter lim="800000"/>
            <a:headEnd/>
            <a:tailEnd/>
          </a:ln>
        </p:spPr>
      </p:pic>
      <p:sp>
        <p:nvSpPr>
          <p:cNvPr id="12305" name="TextBox 39"/>
          <p:cNvSpPr txBox="1">
            <a:spLocks noChangeArrowheads="1"/>
          </p:cNvSpPr>
          <p:nvPr/>
        </p:nvSpPr>
        <p:spPr bwMode="auto">
          <a:xfrm>
            <a:off x="3786188" y="3929063"/>
            <a:ext cx="642937" cy="400050"/>
          </a:xfrm>
          <a:prstGeom prst="rect">
            <a:avLst/>
          </a:prstGeom>
          <a:noFill/>
          <a:ln w="9525">
            <a:noFill/>
            <a:miter lim="800000"/>
            <a:headEnd/>
            <a:tailEnd/>
          </a:ln>
        </p:spPr>
        <p:txBody>
          <a:bodyPr>
            <a:spAutoFit/>
          </a:bodyPr>
          <a:lstStyle/>
          <a:p>
            <a:r>
              <a:rPr lang="en-US" sz="2000">
                <a:latin typeface="Trebuchet MS" pitchFamily="34" charset="0"/>
              </a:rPr>
              <a:t>6</a:t>
            </a:r>
            <a:r>
              <a:rPr lang="ru-RU" sz="2000">
                <a:latin typeface="Trebuchet MS" pitchFamily="34" charset="0"/>
              </a:rPr>
              <a:t>.</a:t>
            </a:r>
          </a:p>
        </p:txBody>
      </p:sp>
      <p:sp>
        <p:nvSpPr>
          <p:cNvPr id="12306" name="TextBox 40"/>
          <p:cNvSpPr txBox="1">
            <a:spLocks noChangeArrowheads="1"/>
          </p:cNvSpPr>
          <p:nvPr/>
        </p:nvSpPr>
        <p:spPr bwMode="auto">
          <a:xfrm>
            <a:off x="4000500" y="4857750"/>
            <a:ext cx="2357438" cy="584200"/>
          </a:xfrm>
          <a:prstGeom prst="rect">
            <a:avLst/>
          </a:prstGeom>
          <a:noFill/>
          <a:ln w="9525">
            <a:noFill/>
            <a:miter lim="800000"/>
            <a:headEnd/>
            <a:tailEnd/>
          </a:ln>
        </p:spPr>
        <p:txBody>
          <a:bodyPr>
            <a:spAutoFit/>
          </a:bodyPr>
          <a:lstStyle/>
          <a:p>
            <a:r>
              <a:rPr lang="ru-RU" sz="1600">
                <a:latin typeface="Trebuchet MS" pitchFamily="34" charset="0"/>
              </a:rPr>
              <a:t>Norton Internet Security </a:t>
            </a:r>
          </a:p>
        </p:txBody>
      </p:sp>
      <p:pic>
        <p:nvPicPr>
          <p:cNvPr id="12307" name="Рисунок 57" descr="bfb04eff62ec.jpg"/>
          <p:cNvPicPr>
            <a:picLocks noChangeAspect="1"/>
          </p:cNvPicPr>
          <p:nvPr/>
        </p:nvPicPr>
        <p:blipFill>
          <a:blip r:embed="rId7"/>
          <a:srcRect/>
          <a:stretch>
            <a:fillRect/>
          </a:stretch>
        </p:blipFill>
        <p:spPr bwMode="auto">
          <a:xfrm>
            <a:off x="4500563" y="2071688"/>
            <a:ext cx="898525" cy="1071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357298"/>
            <a:ext cx="7239000" cy="2857520"/>
          </a:xfrm>
        </p:spPr>
        <p:txBody>
          <a:bodyPr/>
          <a:lstStyle/>
          <a:p>
            <a:pPr algn="ctr" eaLnBrk="1" fontAlgn="auto" hangingPunct="1">
              <a:spcAft>
                <a:spcPts val="0"/>
              </a:spcAft>
              <a:defRPr/>
            </a:pPr>
            <a:r>
              <a:rPr lang="ru-RU" dirty="0" err="1" smtClean="0"/>
              <a:t>Kaspersky</a:t>
            </a:r>
            <a:r>
              <a:rPr lang="ru-RU" dirty="0" smtClean="0"/>
              <a:t> </a:t>
            </a:r>
            <a:r>
              <a:rPr lang="ru-RU" dirty="0" err="1" smtClean="0"/>
              <a:t>Internet</a:t>
            </a:r>
            <a:r>
              <a:rPr lang="ru-RU" dirty="0" smtClean="0"/>
              <a:t> </a:t>
            </a:r>
            <a:r>
              <a:rPr lang="ru-RU" dirty="0" err="1" smtClean="0"/>
              <a:t>Security</a:t>
            </a:r>
            <a:r>
              <a:rPr lang="ru-RU" dirty="0" smtClean="0"/>
              <a:t> </a:t>
            </a:r>
            <a:br>
              <a:rPr lang="ru-RU" dirty="0" smtClean="0"/>
            </a:b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Содержимое 3"/>
          <p:cNvSpPr>
            <a:spLocks noGrp="1"/>
          </p:cNvSpPr>
          <p:nvPr>
            <p:ph idx="1"/>
          </p:nvPr>
        </p:nvSpPr>
        <p:spPr>
          <a:xfrm>
            <a:off x="214313" y="214313"/>
            <a:ext cx="7858125" cy="6242050"/>
          </a:xfrm>
        </p:spPr>
        <p:txBody>
          <a:bodyPr/>
          <a:lstStyle/>
          <a:p>
            <a:pPr eaLnBrk="1" hangingPunct="1">
              <a:buFont typeface="Wingdings 2" pitchFamily="18" charset="2"/>
              <a:buNone/>
            </a:pPr>
            <a:r>
              <a:rPr lang="en-US" smtClean="0"/>
              <a:t>   </a:t>
            </a:r>
            <a:r>
              <a:rPr lang="ru-RU" sz="2400" smtClean="0"/>
              <a:t>наверное, самый удачный выбор для тех, кто готов потратить некоторую сумму на защиту своего ПК.</a:t>
            </a:r>
          </a:p>
          <a:p>
            <a:pPr eaLnBrk="1" hangingPunct="1">
              <a:buFont typeface="Wingdings 2" pitchFamily="18" charset="2"/>
              <a:buNone/>
            </a:pPr>
            <a:r>
              <a:rPr lang="en-US" sz="2400" smtClean="0"/>
              <a:t>   </a:t>
            </a:r>
            <a:r>
              <a:rPr lang="ru-RU" sz="2400" smtClean="0"/>
              <a:t>Включает в себя следующие функции:</a:t>
            </a:r>
          </a:p>
          <a:p>
            <a:pPr eaLnBrk="1" hangingPunct="1">
              <a:buFont typeface="Wingdings 2" pitchFamily="18" charset="2"/>
              <a:buNone/>
            </a:pPr>
            <a:r>
              <a:rPr lang="en-US" sz="2400" smtClean="0"/>
              <a:t>    </a:t>
            </a:r>
            <a:r>
              <a:rPr lang="ru-RU" sz="2400" smtClean="0"/>
              <a:t>- комплексная проверка жесткого диска, съемных носителей;</a:t>
            </a:r>
          </a:p>
          <a:p>
            <a:pPr eaLnBrk="1" hangingPunct="1">
              <a:buFont typeface="Wingdings 2" pitchFamily="18" charset="2"/>
              <a:buNone/>
            </a:pPr>
            <a:r>
              <a:rPr lang="en-US" sz="2400" smtClean="0"/>
              <a:t>   </a:t>
            </a:r>
            <a:r>
              <a:rPr lang="ru-RU" sz="2400" smtClean="0"/>
              <a:t>- проверка всех данных, которые передаются с помощью защищенного протокола HTTPS;</a:t>
            </a:r>
          </a:p>
          <a:p>
            <a:pPr eaLnBrk="1" hangingPunct="1">
              <a:buFont typeface="Wingdings 2" pitchFamily="18" charset="2"/>
              <a:buNone/>
            </a:pPr>
            <a:r>
              <a:rPr lang="en-US" sz="2400" smtClean="0"/>
              <a:t>   </a:t>
            </a:r>
            <a:r>
              <a:rPr lang="ru-RU" sz="2400" smtClean="0"/>
              <a:t>- возможность использования виртуальной клавиатуры, которая позволяет избежать воздействия программ-перехватчиков;</a:t>
            </a:r>
          </a:p>
          <a:p>
            <a:pPr eaLnBrk="1" hangingPunct="1">
              <a:buFont typeface="Wingdings 2" pitchFamily="18" charset="2"/>
              <a:buNone/>
            </a:pPr>
            <a:r>
              <a:rPr lang="en-US" sz="2400" smtClean="0"/>
              <a:t>  </a:t>
            </a:r>
            <a:r>
              <a:rPr lang="ru-RU" sz="2400" smtClean="0"/>
              <a:t>- поиск всех недоработок, ошибок и других слабых мест, которые могут быть использованы вирусами. Устранение иных с помощью необходимых обновлений.</a:t>
            </a:r>
          </a:p>
          <a:p>
            <a:pPr eaLnBrk="1" hangingPunct="1">
              <a:buFont typeface="Wingdings 2" pitchFamily="18" charset="2"/>
              <a:buNone/>
            </a:pPr>
            <a:r>
              <a:rPr lang="en-US" sz="2400" smtClean="0"/>
              <a:t>   </a:t>
            </a:r>
            <a:r>
              <a:rPr lang="ru-RU" sz="2400" smtClean="0"/>
              <a:t>- анализ HIPS, проверяющий все запускаемые процессы, а также контроль прав доступа</a:t>
            </a:r>
          </a:p>
          <a:p>
            <a:pPr eaLnBrk="1" hangingPunct="1"/>
            <a:endParaRPr lang="ru-RU" sz="24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198</TotalTime>
  <Words>1521</Words>
  <Application>Microsoft Office PowerPoint</Application>
  <PresentationFormat>Экран (4:3)</PresentationFormat>
  <Paragraphs>162</Paragraphs>
  <Slides>46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46</vt:i4>
      </vt:variant>
    </vt:vector>
  </HeadingPairs>
  <TitlesOfParts>
    <vt:vector size="47" baseType="lpstr">
      <vt:lpstr>Изящная</vt:lpstr>
      <vt:lpstr>Сравнительный анализ антивирусных программ</vt:lpstr>
      <vt:lpstr>Презентация PowerPoint</vt:lpstr>
      <vt:lpstr>Гипотеза</vt:lpstr>
      <vt:lpstr>Платные антивирусные программы</vt:lpstr>
      <vt:lpstr>Презентация PowerPoint</vt:lpstr>
      <vt:lpstr>Презентация PowerPoint</vt:lpstr>
      <vt:lpstr>Презентация PowerPoint</vt:lpstr>
      <vt:lpstr>Kaspersky Internet Security  </vt:lpstr>
      <vt:lpstr>Презентация PowerPoint</vt:lpstr>
      <vt:lpstr>Презентация PowerPoint</vt:lpstr>
      <vt:lpstr>Norton Internet Security </vt:lpstr>
      <vt:lpstr>Презентация PowerPoint</vt:lpstr>
      <vt:lpstr>Презентация PowerPoint</vt:lpstr>
      <vt:lpstr>Dr. Web </vt:lpstr>
      <vt:lpstr>Презентация PowerPoint</vt:lpstr>
      <vt:lpstr>Презентация PowerPoint</vt:lpstr>
      <vt:lpstr>Avira AntiVir Premium</vt:lpstr>
      <vt:lpstr>      </vt:lpstr>
      <vt:lpstr>Avast Professional Edition </vt:lpstr>
      <vt:lpstr>      </vt:lpstr>
      <vt:lpstr>Eset NOD 32 </vt:lpstr>
      <vt:lpstr>Презентация PowerPoint</vt:lpstr>
      <vt:lpstr>Бесплатные антивирусные программы</vt:lpstr>
      <vt:lpstr>Презентация PowerPoint</vt:lpstr>
      <vt:lpstr>Презентация PowerPoint</vt:lpstr>
      <vt:lpstr>AVG Free Edition </vt:lpstr>
      <vt:lpstr>Презентация PowerPoint</vt:lpstr>
      <vt:lpstr>Презентация PowerPoint</vt:lpstr>
      <vt:lpstr>BitDefender Free Edition </vt:lpstr>
      <vt:lpstr>Презентация PowerPoint</vt:lpstr>
      <vt:lpstr>Презентация PowerPoint</vt:lpstr>
      <vt:lpstr>Comodo AntiVirus </vt:lpstr>
      <vt:lpstr>Презентация PowerPoint</vt:lpstr>
      <vt:lpstr>Презентация PowerPoint</vt:lpstr>
      <vt:lpstr>Презентация PowerPoint</vt:lpstr>
      <vt:lpstr>Тестирование антивирусных программ</vt:lpstr>
      <vt:lpstr>Количество успешно отраженных и пропущенных атак, суммарный расчет баллов на Windows 7 x6 </vt:lpstr>
      <vt:lpstr>Презентация PowerPoint</vt:lpstr>
      <vt:lpstr>Результаты теста самозащиты антивирусов на Windows 7 x64</vt:lpstr>
      <vt:lpstr>Презентация PowerPoint</vt:lpstr>
      <vt:lpstr>Презентация PowerPoint</vt:lpstr>
      <vt:lpstr> Эффективность антивирусных программ против новейших угроз      </vt:lpstr>
      <vt:lpstr>Презентация PowerPoint</vt:lpstr>
      <vt:lpstr>Презентация PowerPoint</vt:lpstr>
      <vt:lpstr>Презентация PowerPoint</vt:lpstr>
      <vt:lpstr>Вывод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Сравнительный анализ антивирусных программ</dc:title>
  <dc:creator>проспект</dc:creator>
  <cp:lastModifiedBy>Владимир</cp:lastModifiedBy>
  <cp:revision>24</cp:revision>
  <dcterms:created xsi:type="dcterms:W3CDTF">2011-10-01T11:01:45Z</dcterms:created>
  <dcterms:modified xsi:type="dcterms:W3CDTF">2020-02-22T08:34:44Z</dcterms:modified>
</cp:coreProperties>
</file>